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2" r:id="rId3"/>
    <p:sldId id="257" r:id="rId4"/>
    <p:sldId id="265" r:id="rId5"/>
    <p:sldId id="273" r:id="rId6"/>
    <p:sldId id="258" r:id="rId7"/>
    <p:sldId id="271" r:id="rId8"/>
    <p:sldId id="266" r:id="rId9"/>
    <p:sldId id="272" r:id="rId10"/>
    <p:sldId id="267" r:id="rId11"/>
    <p:sldId id="270" r:id="rId12"/>
    <p:sldId id="259" r:id="rId13"/>
    <p:sldId id="274" r:id="rId14"/>
    <p:sldId id="269" r:id="rId15"/>
    <p:sldId id="268" r:id="rId16"/>
    <p:sldId id="299" r:id="rId17"/>
    <p:sldId id="278" r:id="rId18"/>
    <p:sldId id="260" r:id="rId19"/>
    <p:sldId id="277" r:id="rId20"/>
    <p:sldId id="276" r:id="rId21"/>
    <p:sldId id="280" r:id="rId22"/>
    <p:sldId id="261" r:id="rId23"/>
    <p:sldId id="284" r:id="rId24"/>
    <p:sldId id="283" r:id="rId25"/>
    <p:sldId id="282" r:id="rId26"/>
    <p:sldId id="281" r:id="rId27"/>
    <p:sldId id="262" r:id="rId28"/>
    <p:sldId id="288" r:id="rId29"/>
    <p:sldId id="300" r:id="rId30"/>
    <p:sldId id="291" r:id="rId31"/>
    <p:sldId id="294" r:id="rId32"/>
    <p:sldId id="297" r:id="rId33"/>
    <p:sldId id="298" r:id="rId34"/>
    <p:sldId id="301"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73" autoAdjust="0"/>
  </p:normalViewPr>
  <p:slideViewPr>
    <p:cSldViewPr snapToGrid="0">
      <p:cViewPr varScale="1">
        <p:scale>
          <a:sx n="64" d="100"/>
          <a:sy n="64" d="100"/>
        </p:scale>
        <p:origin x="72" y="120"/>
      </p:cViewPr>
      <p:guideLst/>
    </p:cSldViewPr>
  </p:slideViewPr>
  <p:outlineViewPr>
    <p:cViewPr>
      <p:scale>
        <a:sx n="33" d="100"/>
        <a:sy n="33" d="100"/>
      </p:scale>
      <p:origin x="0" y="-230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b="15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0" y="5752730"/>
            <a:ext cx="12191999" cy="1105269"/>
          </a:xfrm>
          <a:noFill/>
        </p:spPr>
        <p:txBody>
          <a:bodyPr vert="horz" lIns="91440" tIns="45720" rIns="91440" bIns="45720" rtlCol="0" anchor="ctr">
            <a:noAutofit/>
          </a:bodyPr>
          <a:lstStyle>
            <a:lvl1pPr algn="ctr">
              <a:lnSpc>
                <a:spcPct val="80000"/>
              </a:lnSpc>
              <a:defRPr lang="en-US" sz="8800" b="1" dirty="0">
                <a:solidFill>
                  <a:schemeClr val="accent5"/>
                </a:solidFill>
                <a:effectLst>
                  <a:outerShdw blurRad="38100" dist="38100" dir="2700000" algn="tl">
                    <a:srgbClr val="000000">
                      <a:alpha val="43137"/>
                    </a:srgbClr>
                  </a:outerShdw>
                </a:effectLst>
              </a:defRPr>
            </a:lvl1pPr>
          </a:lstStyle>
          <a:p>
            <a:pPr lvl="0" algn="ctr"/>
            <a:r>
              <a:rPr lang="en-US" smtClean="0"/>
              <a:t>Click to edit Master title style</a:t>
            </a:r>
            <a:endParaRPr lang="en-US" dirty="0"/>
          </a:p>
        </p:txBody>
      </p:sp>
      <p:sp>
        <p:nvSpPr>
          <p:cNvPr id="3" name="Subtitle 2"/>
          <p:cNvSpPr>
            <a:spLocks noGrp="1"/>
          </p:cNvSpPr>
          <p:nvPr>
            <p:ph type="subTitle" idx="1"/>
          </p:nvPr>
        </p:nvSpPr>
        <p:spPr>
          <a:xfrm>
            <a:off x="9122979" y="6101542"/>
            <a:ext cx="3069021" cy="756458"/>
          </a:xfrm>
        </p:spPr>
        <p:txBody>
          <a:bodyPr anchor="b">
            <a:noAutofit/>
          </a:bodyPr>
          <a:lstStyle>
            <a:lvl1pPr marL="0" indent="0" algn="r">
              <a:buNone/>
              <a:defRPr sz="2800" b="1">
                <a:solidFill>
                  <a:schemeClr val="tx1"/>
                </a:solidFill>
                <a:effectLst>
                  <a:outerShdw blurRad="38100" dist="38100" dir="2700000" algn="tl">
                    <a:srgbClr val="000000">
                      <a:alpha val="43137"/>
                    </a:srgbClr>
                  </a:outerShdw>
                </a:effectLst>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smtClean="0"/>
              <a:t>Click to edit Master subtitle style</a:t>
            </a:r>
            <a:endParaRPr lang="en-US" dirty="0"/>
          </a:p>
        </p:txBody>
      </p:sp>
    </p:spTree>
    <p:extLst>
      <p:ext uri="{BB962C8B-B14F-4D97-AF65-F5344CB8AC3E}">
        <p14:creationId xmlns:p14="http://schemas.microsoft.com/office/powerpoint/2010/main" val="2726846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204" y="453"/>
            <a:ext cx="12129796" cy="1193866"/>
          </a:xfrm>
        </p:spPr>
        <p:txBody>
          <a:bodyPr vert="horz" lIns="91440" tIns="45720" rIns="91440" bIns="45720" rtlCol="0" anchor="ctr">
            <a:noAutofit/>
          </a:bodyPr>
          <a:lstStyle>
            <a:lvl1pPr>
              <a:tabLst>
                <a:tab pos="800100" algn="l"/>
                <a:tab pos="6400800" algn="ctr"/>
                <a:tab pos="11718925" algn="r"/>
              </a:tabLst>
              <a:defRPr lang="en-US" sz="6600" dirty="0">
                <a:solidFill>
                  <a:schemeClr val="accent2">
                    <a:lumMod val="75000"/>
                  </a:schemeClr>
                </a:solidFill>
                <a:effectLst>
                  <a:outerShdw blurRad="50800" dist="38100" dir="2700000" algn="tl" rotWithShape="0">
                    <a:prstClr val="black">
                      <a:alpha val="75000"/>
                    </a:prstClr>
                  </a:outerShdw>
                </a:effectLst>
              </a:defRPr>
            </a:lvl1pPr>
          </a:lstStyle>
          <a:p>
            <a:pPr lvl="0"/>
            <a:r>
              <a:rPr lang="en-US" smtClean="0"/>
              <a:t>Click to edit Master title style</a:t>
            </a:r>
            <a:endParaRPr lang="en-US" dirty="0"/>
          </a:p>
        </p:txBody>
      </p:sp>
      <p:sp>
        <p:nvSpPr>
          <p:cNvPr id="3" name="Content Placeholder 2"/>
          <p:cNvSpPr>
            <a:spLocks noGrp="1"/>
          </p:cNvSpPr>
          <p:nvPr>
            <p:ph idx="1"/>
          </p:nvPr>
        </p:nvSpPr>
        <p:spPr>
          <a:xfrm>
            <a:off x="62203" y="1194319"/>
            <a:ext cx="12058261" cy="5663681"/>
          </a:xfrm>
        </p:spPr>
        <p:txBody>
          <a:bodyPr>
            <a:normAutofit/>
          </a:bodyPr>
          <a:lstStyle>
            <a:lvl1pPr marL="284163" indent="-6350" algn="l" defTabSz="685800" rtl="0" eaLnBrk="1" latinLnBrk="0" hangingPunct="1">
              <a:lnSpc>
                <a:spcPct val="80000"/>
              </a:lnSpc>
              <a:spcBef>
                <a:spcPts val="0"/>
              </a:spcBef>
              <a:spcAft>
                <a:spcPts val="1200"/>
              </a:spcAft>
              <a:buFont typeface="Arial" panose="020B0604020202020204" pitchFamily="34" charset="0"/>
              <a:buNone/>
              <a:tabLst>
                <a:tab pos="1770063" algn="l"/>
              </a:tabLst>
              <a:defRPr lang="en-US" sz="4000" b="1" i="1" kern="1200" dirty="0" smtClean="0">
                <a:solidFill>
                  <a:schemeClr val="accent1">
                    <a:lumMod val="75000"/>
                  </a:schemeClr>
                </a:solidFill>
                <a:effectLst>
                  <a:outerShdw blurRad="38100" dist="38100" dir="2700000" algn="tl">
                    <a:srgbClr val="000000">
                      <a:alpha val="43137"/>
                    </a:srgbClr>
                  </a:outerShdw>
                </a:effectLst>
                <a:latin typeface="+mn-lt"/>
                <a:ea typeface="+mn-ea"/>
                <a:cs typeface="+mn-cs"/>
              </a:defRPr>
            </a:lvl1pPr>
            <a:lvl2pPr marL="457200" indent="0" algn="l" defTabSz="685800" rtl="0" eaLnBrk="1" latinLnBrk="0" hangingPunct="1">
              <a:lnSpc>
                <a:spcPct val="85000"/>
              </a:lnSpc>
              <a:spcBef>
                <a:spcPts val="0"/>
              </a:spcBef>
              <a:spcAft>
                <a:spcPts val="600"/>
              </a:spcAft>
              <a:buFont typeface="Arial" panose="020B0604020202020204" pitchFamily="34" charset="0"/>
              <a:buNone/>
              <a:defRPr lang="en-US" sz="3600" b="1" i="1" kern="1200" dirty="0" smtClean="0">
                <a:solidFill>
                  <a:schemeClr val="accent3">
                    <a:lumMod val="50000"/>
                  </a:schemeClr>
                </a:solidFill>
                <a:effectLst>
                  <a:outerShdw blurRad="38100" dist="38100" dir="2700000" algn="tl">
                    <a:srgbClr val="000000">
                      <a:alpha val="43137"/>
                    </a:srgbClr>
                  </a:outerShdw>
                </a:effectLst>
                <a:latin typeface="+mn-lt"/>
                <a:ea typeface="+mn-ea"/>
                <a:cs typeface="+mn-cs"/>
              </a:defRPr>
            </a:lvl2pPr>
            <a:lvl3pPr marL="625475" indent="0" algn="l" defTabSz="685800" rtl="0" eaLnBrk="1" latinLnBrk="0" hangingPunct="1">
              <a:lnSpc>
                <a:spcPct val="80000"/>
              </a:lnSpc>
              <a:spcBef>
                <a:spcPts val="0"/>
              </a:spcBef>
              <a:buFont typeface="Arial" panose="020B0604020202020204" pitchFamily="34" charset="0"/>
              <a:buNone/>
              <a:defRPr lang="en-US" sz="3600" b="1" i="1" kern="1200" dirty="0" smtClean="0">
                <a:solidFill>
                  <a:schemeClr val="accent5"/>
                </a:solidFill>
                <a:effectLst>
                  <a:outerShdw blurRad="38100" dist="38100" dir="2700000" algn="tl">
                    <a:srgbClr val="000000">
                      <a:alpha val="43137"/>
                    </a:srgbClr>
                  </a:outerShdw>
                </a:effectLst>
                <a:latin typeface="+mn-lt"/>
                <a:ea typeface="+mn-ea"/>
                <a:cs typeface="+mn-cs"/>
              </a:defRPr>
            </a:lvl3pPr>
            <a:lvl4pPr indent="0" algn="l" defTabSz="685800" rtl="0" eaLnBrk="1" latinLnBrk="0" hangingPunct="1">
              <a:lnSpc>
                <a:spcPct val="90000"/>
              </a:lnSpc>
              <a:buFont typeface="Arial" panose="020B0604020202020204" pitchFamily="34" charset="0"/>
              <a:buNone/>
              <a:defRPr lang="en-US" sz="3200" b="1" kern="1200" dirty="0" smtClean="0">
                <a:solidFill>
                  <a:schemeClr val="accent2">
                    <a:lumMod val="50000"/>
                  </a:schemeClr>
                </a:solidFill>
                <a:effectLst>
                  <a:outerShdw blurRad="38100" dist="38100" dir="2700000" algn="tl">
                    <a:srgbClr val="000000">
                      <a:alpha val="43137"/>
                    </a:srgbClr>
                  </a:outerShdw>
                </a:effectLst>
                <a:latin typeface="+mn-lt"/>
                <a:ea typeface="+mn-ea"/>
                <a:cs typeface="+mn-cs"/>
              </a:defRPr>
            </a:lvl4pPr>
            <a:lvl5pPr indent="0" algn="l" defTabSz="685800" rtl="0" eaLnBrk="1" latinLnBrk="0" hangingPunct="1">
              <a:lnSpc>
                <a:spcPct val="90000"/>
              </a:lnSpc>
              <a:buFont typeface="Arial" panose="020B0604020202020204" pitchFamily="34" charset="0"/>
              <a:buNone/>
              <a:defRPr lang="en-US" sz="3200" b="1" kern="1200" dirty="0">
                <a:solidFill>
                  <a:schemeClr val="accent1"/>
                </a:solidFill>
                <a:effectLst>
                  <a:outerShdw blurRad="38100" dist="38100" dir="2700000" algn="tl">
                    <a:srgbClr val="000000">
                      <a:alpha val="43137"/>
                    </a:srgbClr>
                  </a:outerShdw>
                </a:effectLst>
                <a:latin typeface="+mn-lt"/>
                <a:ea typeface="+mn-ea"/>
                <a:cs typeface="+mn-cs"/>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40317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ernate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4645" y="-4149"/>
            <a:ext cx="12117355" cy="1161145"/>
          </a:xfrm>
        </p:spPr>
        <p:txBody>
          <a:bodyPr vert="horz" lIns="91440" tIns="45720" rIns="91440" bIns="45720" rtlCol="0" anchor="ctr">
            <a:noAutofit/>
          </a:bodyPr>
          <a:lstStyle>
            <a:lvl1pPr>
              <a:defRPr lang="en-US" dirty="0">
                <a:solidFill>
                  <a:schemeClr val="accent2">
                    <a:lumMod val="75000"/>
                  </a:schemeClr>
                </a:solidFill>
                <a:effectLst>
                  <a:outerShdw blurRad="50800" dist="38100" dir="2700000" algn="tl" rotWithShape="0">
                    <a:prstClr val="black">
                      <a:alpha val="75000"/>
                    </a:prstClr>
                  </a:outerShdw>
                </a:effectLst>
              </a:defRPr>
            </a:lvl1pPr>
          </a:lstStyle>
          <a:p>
            <a:pPr lvl="0">
              <a:tabLst>
                <a:tab pos="800100" algn="l"/>
                <a:tab pos="6400800" algn="ctr"/>
                <a:tab pos="11718925" algn="r"/>
              </a:tabLst>
            </a:pPr>
            <a:r>
              <a:rPr lang="en-US" smtClean="0"/>
              <a:t>Click to edit Master title style</a:t>
            </a:r>
            <a:endParaRPr lang="en-US" dirty="0"/>
          </a:p>
        </p:txBody>
      </p:sp>
      <p:sp>
        <p:nvSpPr>
          <p:cNvPr id="3" name="Content Placeholder 2"/>
          <p:cNvSpPr>
            <a:spLocks noGrp="1"/>
          </p:cNvSpPr>
          <p:nvPr>
            <p:ph idx="1"/>
          </p:nvPr>
        </p:nvSpPr>
        <p:spPr>
          <a:xfrm>
            <a:off x="74645" y="1156996"/>
            <a:ext cx="12117355" cy="5701004"/>
          </a:xfrm>
        </p:spPr>
        <p:txBody>
          <a:bodyPr vert="horz" lIns="91440" tIns="45720" rIns="91440" bIns="45720" rtlCol="0">
            <a:normAutofit/>
          </a:bodyPr>
          <a:lstStyle>
            <a:lvl1pPr>
              <a:defRPr lang="en-US" i="1" dirty="0" smtClean="0">
                <a:solidFill>
                  <a:schemeClr val="accent1">
                    <a:lumMod val="75000"/>
                  </a:schemeClr>
                </a:solidFill>
                <a:effectLst>
                  <a:outerShdw blurRad="38100" dist="38100" dir="2700000" algn="tl">
                    <a:srgbClr val="000000">
                      <a:alpha val="43137"/>
                    </a:srgbClr>
                  </a:outerShdw>
                </a:effectLst>
              </a:defRPr>
            </a:lvl1pPr>
            <a:lvl2pPr>
              <a:lnSpc>
                <a:spcPct val="80000"/>
              </a:lnSpc>
              <a:defRPr lang="en-US" dirty="0" smtClean="0">
                <a:solidFill>
                  <a:schemeClr val="accent3">
                    <a:lumMod val="50000"/>
                  </a:schemeClr>
                </a:solidFill>
                <a:effectLst>
                  <a:outerShdw blurRad="38100" dist="38100" dir="2700000" algn="tl">
                    <a:srgbClr val="000000">
                      <a:alpha val="43137"/>
                    </a:srgbClr>
                  </a:outerShdw>
                </a:effectLst>
              </a:defRPr>
            </a:lvl2pPr>
            <a:lvl3pPr>
              <a:defRPr lang="en-US" dirty="0" smtClean="0">
                <a:solidFill>
                  <a:schemeClr val="accent5"/>
                </a:solidFill>
                <a:effectLst>
                  <a:outerShdw blurRad="38100" dist="38100" dir="2700000" algn="tl">
                    <a:srgbClr val="000000">
                      <a:alpha val="43137"/>
                    </a:srgbClr>
                  </a:outerShdw>
                </a:effectLst>
              </a:defRPr>
            </a:lvl3pPr>
            <a:lvl4pPr>
              <a:defRPr lang="en-US" dirty="0" smtClean="0">
                <a:solidFill>
                  <a:schemeClr val="accent2">
                    <a:lumMod val="50000"/>
                  </a:schemeClr>
                </a:solidFill>
                <a:effectLst>
                  <a:outerShdw blurRad="38100" dist="38100" dir="2700000" algn="tl">
                    <a:srgbClr val="000000">
                      <a:alpha val="43137"/>
                    </a:srgbClr>
                  </a:outerShdw>
                </a:effectLst>
              </a:defRPr>
            </a:lvl4pPr>
            <a:lvl5pPr>
              <a:defRPr lang="en-US" dirty="0">
                <a:effectLst>
                  <a:outerShdw blurRad="38100" dist="38100" dir="2700000" algn="tl">
                    <a:srgbClr val="000000">
                      <a:alpha val="43137"/>
                    </a:srgbClr>
                  </a:outerShdw>
                </a:effectLst>
              </a:defRPr>
            </a:lvl5pPr>
          </a:lstStyle>
          <a:p>
            <a:pPr marL="284163" lvl="0" indent="-6350" defTabSz="685800">
              <a:lnSpc>
                <a:spcPct val="80000"/>
              </a:lnSpc>
              <a:spcBef>
                <a:spcPts val="0"/>
              </a:spcBef>
              <a:spcAft>
                <a:spcPts val="1200"/>
              </a:spcAft>
              <a:tabLst>
                <a:tab pos="1770063" algn="l"/>
              </a:tabLst>
            </a:pPr>
            <a:r>
              <a:rPr lang="en-US" dirty="0" smtClean="0"/>
              <a:t>Click to edit Master text styles</a:t>
            </a:r>
          </a:p>
          <a:p>
            <a:pPr marL="457200" lvl="1" defTabSz="685800">
              <a:lnSpc>
                <a:spcPct val="85000"/>
              </a:lnSpc>
              <a:spcBef>
                <a:spcPts val="0"/>
              </a:spcBef>
              <a:spcAft>
                <a:spcPts val="600"/>
              </a:spcAft>
            </a:pPr>
            <a:r>
              <a:rPr lang="en-US" dirty="0" smtClean="0"/>
              <a:t>Second level</a:t>
            </a:r>
          </a:p>
          <a:p>
            <a:pPr marL="625475" lvl="2" defTabSz="685800">
              <a:lnSpc>
                <a:spcPct val="80000"/>
              </a:lnSpc>
              <a:spcBef>
                <a:spcPts val="0"/>
              </a:spcBef>
            </a:pPr>
            <a:r>
              <a:rPr lang="en-US" dirty="0" smtClean="0"/>
              <a:t>Third level</a:t>
            </a:r>
          </a:p>
          <a:p>
            <a:pPr lvl="3" defTabSz="685800"/>
            <a:r>
              <a:rPr lang="en-US" dirty="0" smtClean="0"/>
              <a:t>Fourth level</a:t>
            </a:r>
          </a:p>
          <a:p>
            <a:pPr lvl="4" defTabSz="685800"/>
            <a:r>
              <a:rPr lang="en-US" dirty="0" smtClean="0"/>
              <a:t>Fifth level</a:t>
            </a:r>
            <a:endParaRPr lang="en-US" dirty="0"/>
          </a:p>
        </p:txBody>
      </p:sp>
      <p:sp>
        <p:nvSpPr>
          <p:cNvPr id="4" name="Text Placeholder 5"/>
          <p:cNvSpPr>
            <a:spLocks noGrp="1"/>
          </p:cNvSpPr>
          <p:nvPr>
            <p:ph type="body" sz="quarter" idx="11"/>
          </p:nvPr>
        </p:nvSpPr>
        <p:spPr>
          <a:xfrm>
            <a:off x="0" y="5659121"/>
            <a:ext cx="12192000" cy="1198880"/>
          </a:xfrm>
          <a:gradFill flip="none" rotWithShape="1">
            <a:gsLst>
              <a:gs pos="0">
                <a:schemeClr val="accent6">
                  <a:lumMod val="20000"/>
                  <a:lumOff val="80000"/>
                </a:schemeClr>
              </a:gs>
              <a:gs pos="100000">
                <a:schemeClr val="bg1"/>
              </a:gs>
            </a:gsLst>
            <a:lin ang="5400000" scaled="1"/>
            <a:tileRect/>
          </a:gradFill>
        </p:spPr>
        <p:txBody>
          <a:bodyPr anchor="b">
            <a:noAutofit/>
          </a:bodyPr>
          <a:lstStyle>
            <a:lvl1pPr>
              <a:defRPr sz="3200" b="1">
                <a:solidFill>
                  <a:schemeClr val="accent2">
                    <a:lumMod val="75000"/>
                  </a:schemeClr>
                </a:solidFill>
                <a:effectLst>
                  <a:outerShdw blurRad="38100" dist="38100" dir="2700000" algn="tl">
                    <a:srgbClr val="000000">
                      <a:alpha val="43137"/>
                    </a:srgbClr>
                  </a:outerShdw>
                </a:effectLst>
              </a:defRPr>
            </a:lvl1pPr>
          </a:lstStyle>
          <a:p>
            <a:pPr lvl="0"/>
            <a:r>
              <a:rPr lang="en-US" smtClean="0"/>
              <a:t>Click to edit Master text styles</a:t>
            </a:r>
          </a:p>
        </p:txBody>
      </p:sp>
      <p:pic>
        <p:nvPicPr>
          <p:cNvPr id="5" name="Picture 4"/>
          <p:cNvPicPr>
            <a:picLocks noChangeAspect="1"/>
          </p:cNvPicPr>
          <p:nvPr userDrawn="1"/>
        </p:nvPicPr>
        <p:blipFill rotWithShape="1">
          <a:blip r:embed="rId3" cstate="print">
            <a:extLst>
              <a:ext uri="{28A0092B-C50C-407E-A947-70E740481C1C}">
                <a14:useLocalDpi xmlns:a14="http://schemas.microsoft.com/office/drawing/2010/main" val="0"/>
              </a:ext>
            </a:extLst>
          </a:blip>
          <a:srcRect l="22392" t="12783" r="23874" b="10471"/>
          <a:stretch/>
        </p:blipFill>
        <p:spPr>
          <a:xfrm>
            <a:off x="10648981" y="102093"/>
            <a:ext cx="1393794" cy="736846"/>
          </a:xfrm>
          <a:prstGeom prst="rect">
            <a:avLst/>
          </a:prstGeom>
        </p:spPr>
      </p:pic>
    </p:spTree>
    <p:extLst>
      <p:ext uri="{BB962C8B-B14F-4D97-AF65-F5344CB8AC3E}">
        <p14:creationId xmlns:p14="http://schemas.microsoft.com/office/powerpoint/2010/main" val="17964349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_Custom Layout">
    <p:bg>
      <p:bgPr>
        <a:solidFill>
          <a:schemeClr val="bg1">
            <a:alpha val="69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4147"/>
            <a:ext cx="12192000" cy="1175999"/>
          </a:xfrm>
        </p:spPr>
        <p:txBody>
          <a:bodyPr vert="horz" lIns="91440" tIns="45720" rIns="91440" bIns="45720" rtlCol="0" anchor="ctr">
            <a:noAutofit/>
          </a:bodyPr>
          <a:lstStyle>
            <a:lvl1pPr>
              <a:defRPr lang="en-US" sz="4400" dirty="0">
                <a:solidFill>
                  <a:schemeClr val="accent2">
                    <a:lumMod val="75000"/>
                  </a:schemeClr>
                </a:solidFill>
                <a:effectLst>
                  <a:outerShdw blurRad="50800" dist="38100" dir="2700000" algn="tl" rotWithShape="0">
                    <a:prstClr val="black">
                      <a:alpha val="75000"/>
                    </a:prstClr>
                  </a:outerShdw>
                </a:effectLst>
              </a:defRPr>
            </a:lvl1pPr>
          </a:lstStyle>
          <a:p>
            <a:pPr lvl="0">
              <a:tabLst>
                <a:tab pos="800100" algn="l"/>
                <a:tab pos="6400800" algn="ctr"/>
                <a:tab pos="11718925" algn="r"/>
              </a:tabLst>
            </a:pPr>
            <a:r>
              <a:rPr lang="en-US" smtClean="0"/>
              <a:t>Click to edit Master title style</a:t>
            </a:r>
            <a:endParaRPr lang="en-US" dirty="0"/>
          </a:p>
        </p:txBody>
      </p:sp>
      <p:sp>
        <p:nvSpPr>
          <p:cNvPr id="4" name="Text Placeholder 3"/>
          <p:cNvSpPr>
            <a:spLocks noGrp="1"/>
          </p:cNvSpPr>
          <p:nvPr>
            <p:ph type="body" sz="quarter" idx="10"/>
          </p:nvPr>
        </p:nvSpPr>
        <p:spPr>
          <a:xfrm>
            <a:off x="147955" y="1171852"/>
            <a:ext cx="11894820" cy="4616389"/>
          </a:xfrm>
        </p:spPr>
        <p:txBody>
          <a:bodyPr>
            <a:normAutofit/>
          </a:bodyPr>
          <a:lstStyle>
            <a:lvl1pPr>
              <a:lnSpc>
                <a:spcPct val="85000"/>
              </a:lnSpc>
              <a:spcBef>
                <a:spcPts val="0"/>
              </a:spcBef>
              <a:spcAft>
                <a:spcPts val="1200"/>
              </a:spcAft>
              <a:defRPr sz="3600" b="1">
                <a:solidFill>
                  <a:schemeClr val="tx1"/>
                </a:solidFill>
                <a:effectLst>
                  <a:outerShdw blurRad="38100" dist="38100" dir="2700000" algn="tl">
                    <a:srgbClr val="000000">
                      <a:alpha val="43137"/>
                    </a:srgbClr>
                  </a:outerShdw>
                </a:effectLst>
              </a:defRPr>
            </a:lvl1pPr>
            <a:lvl2pPr>
              <a:defRPr sz="3200" b="1">
                <a:solidFill>
                  <a:schemeClr val="tx1"/>
                </a:solidFill>
                <a:effectLst>
                  <a:outerShdw blurRad="38100" dist="38100" dir="2700000" algn="tl">
                    <a:srgbClr val="000000">
                      <a:alpha val="43137"/>
                    </a:srgbClr>
                  </a:outerShdw>
                </a:effectLst>
              </a:defRPr>
            </a:lvl2pPr>
            <a:lvl3pPr>
              <a:defRPr sz="2800" b="1">
                <a:solidFill>
                  <a:schemeClr val="tx1"/>
                </a:solidFill>
                <a:effectLst>
                  <a:outerShdw blurRad="38100" dist="38100" dir="2700000" algn="tl">
                    <a:srgbClr val="000000">
                      <a:alpha val="43137"/>
                    </a:srgbClr>
                  </a:outerShdw>
                </a:effectLst>
              </a:defRPr>
            </a:lvl3pPr>
            <a:lvl4pPr>
              <a:defRPr sz="2000" b="1">
                <a:solidFill>
                  <a:schemeClr val="tx1"/>
                </a:solidFill>
                <a:effectLst>
                  <a:outerShdw blurRad="38100" dist="38100" dir="2700000" algn="tl">
                    <a:srgbClr val="000000">
                      <a:alpha val="43137"/>
                    </a:srgbClr>
                  </a:outerShdw>
                </a:effectLst>
              </a:defRPr>
            </a:lvl4pPr>
            <a:lvl5pPr>
              <a:defRPr sz="2000" b="1">
                <a:solidFill>
                  <a:schemeClr val="tx1"/>
                </a:solidFill>
                <a:effectLst>
                  <a:outerShdw blurRad="38100" dist="38100" dir="2700000" algn="tl">
                    <a:srgbClr val="000000">
                      <a:alpha val="43137"/>
                    </a:srgbClr>
                  </a:outerShdw>
                </a:effectLs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Text Placeholder 5"/>
          <p:cNvSpPr>
            <a:spLocks noGrp="1"/>
          </p:cNvSpPr>
          <p:nvPr>
            <p:ph type="body" sz="quarter" idx="11"/>
          </p:nvPr>
        </p:nvSpPr>
        <p:spPr>
          <a:xfrm>
            <a:off x="0" y="5788241"/>
            <a:ext cx="12192000" cy="1069759"/>
          </a:xfrm>
          <a:gradFill flip="none" rotWithShape="1">
            <a:gsLst>
              <a:gs pos="0">
                <a:schemeClr val="accent6">
                  <a:lumMod val="20000"/>
                  <a:lumOff val="80000"/>
                </a:schemeClr>
              </a:gs>
              <a:gs pos="100000">
                <a:schemeClr val="bg1"/>
              </a:gs>
            </a:gsLst>
            <a:lin ang="5400000" scaled="1"/>
            <a:tileRect/>
          </a:gradFill>
        </p:spPr>
        <p:txBody>
          <a:bodyPr vert="horz" lIns="91440" tIns="45720" rIns="91440" bIns="45720" rtlCol="0" anchor="b">
            <a:noAutofit/>
          </a:bodyPr>
          <a:lstStyle>
            <a:lvl1pPr>
              <a:defRPr lang="en-US" sz="3200" smtClean="0">
                <a:solidFill>
                  <a:schemeClr val="accent2">
                    <a:lumMod val="75000"/>
                  </a:schemeClr>
                </a:solidFill>
                <a:effectLst>
                  <a:outerShdw blurRad="38100" dist="38100" dir="2700000" algn="tl">
                    <a:srgbClr val="000000">
                      <a:alpha val="43137"/>
                    </a:srgbClr>
                  </a:outerShdw>
                </a:effectLst>
              </a:defRPr>
            </a:lvl1pPr>
          </a:lstStyle>
          <a:p>
            <a:pPr lvl="0"/>
            <a:r>
              <a:rPr lang="en-US" smtClean="0"/>
              <a:t>Click to edit Master text styles</a:t>
            </a:r>
          </a:p>
        </p:txBody>
      </p:sp>
    </p:spTree>
    <p:extLst>
      <p:ext uri="{BB962C8B-B14F-4D97-AF65-F5344CB8AC3E}">
        <p14:creationId xmlns:p14="http://schemas.microsoft.com/office/powerpoint/2010/main" val="198090715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4148"/>
            <a:ext cx="12192000" cy="1325563"/>
          </a:xfrm>
          <a:prstGeom prst="rect">
            <a:avLst/>
          </a:prstGeom>
        </p:spPr>
        <p:txBody>
          <a:bodyPr vert="horz" lIns="91440" tIns="45720" rIns="91440" bIns="45720" rtlCol="0" anchor="ctr">
            <a:noAutofit/>
          </a:bodyPr>
          <a:lstStyle/>
          <a:p>
            <a:pPr lvl="0">
              <a:tabLst>
                <a:tab pos="800100" algn="l"/>
                <a:tab pos="6400800" algn="ctr"/>
                <a:tab pos="11718925" algn="r"/>
              </a:tabLst>
            </a:pPr>
            <a:r>
              <a:rPr lang="en-US" smtClean="0"/>
              <a:t>Click to edit Master title style</a:t>
            </a:r>
            <a:endParaRPr lang="en-US" dirty="0"/>
          </a:p>
        </p:txBody>
      </p:sp>
      <p:sp>
        <p:nvSpPr>
          <p:cNvPr id="3" name="Text Placeholder 2"/>
          <p:cNvSpPr>
            <a:spLocks noGrp="1"/>
          </p:cNvSpPr>
          <p:nvPr>
            <p:ph type="body" idx="1"/>
          </p:nvPr>
        </p:nvSpPr>
        <p:spPr>
          <a:xfrm>
            <a:off x="0" y="1344620"/>
            <a:ext cx="12192000" cy="4889129"/>
          </a:xfrm>
          <a:prstGeom prst="rect">
            <a:avLst/>
          </a:prstGeom>
        </p:spPr>
        <p:txBody>
          <a:bodyPr vert="horz" lIns="91440" tIns="45720" rIns="91440" bIns="45720" rtlCol="0">
            <a:normAutofit/>
          </a:bodyPr>
          <a:lstStyle/>
          <a:p>
            <a:pPr marL="739775" lvl="0" indent="-692150" defTabSz="685800">
              <a:lnSpc>
                <a:spcPct val="85000"/>
              </a:lnSpc>
              <a:spcBef>
                <a:spcPts val="0"/>
              </a:spcBef>
              <a:spcAft>
                <a:spcPts val="1200"/>
              </a:spcAft>
              <a:tabLst>
                <a:tab pos="1770063" algn="l"/>
              </a:tabLst>
            </a:pPr>
            <a:r>
              <a:rPr lang="en-US" smtClean="0"/>
              <a:t>Click to edit Master text styles</a:t>
            </a:r>
          </a:p>
          <a:p>
            <a:pPr marL="739775" lvl="1" indent="-692150" defTabSz="685800">
              <a:lnSpc>
                <a:spcPct val="85000"/>
              </a:lnSpc>
              <a:spcBef>
                <a:spcPts val="0"/>
              </a:spcBef>
              <a:spcAft>
                <a:spcPts val="1200"/>
              </a:spcAft>
              <a:tabLst>
                <a:tab pos="1770063" algn="l"/>
              </a:tabLst>
            </a:pPr>
            <a:r>
              <a:rPr lang="en-US" smtClean="0"/>
              <a:t>Second level</a:t>
            </a:r>
          </a:p>
          <a:p>
            <a:pPr marL="739775" lvl="2" indent="-692150" defTabSz="685800">
              <a:lnSpc>
                <a:spcPct val="85000"/>
              </a:lnSpc>
              <a:spcBef>
                <a:spcPts val="0"/>
              </a:spcBef>
              <a:spcAft>
                <a:spcPts val="1200"/>
              </a:spcAft>
              <a:tabLst>
                <a:tab pos="1770063" algn="l"/>
              </a:tabLst>
            </a:pPr>
            <a:r>
              <a:rPr lang="en-US" smtClean="0"/>
              <a:t>Third level</a:t>
            </a:r>
          </a:p>
          <a:p>
            <a:pPr marL="739775" lvl="3" indent="-692150" defTabSz="685800">
              <a:lnSpc>
                <a:spcPct val="85000"/>
              </a:lnSpc>
              <a:spcBef>
                <a:spcPts val="0"/>
              </a:spcBef>
              <a:spcAft>
                <a:spcPts val="1200"/>
              </a:spcAft>
              <a:tabLst>
                <a:tab pos="1770063" algn="l"/>
              </a:tabLst>
            </a:pPr>
            <a:r>
              <a:rPr lang="en-US" smtClean="0"/>
              <a:t>Fourth level</a:t>
            </a:r>
          </a:p>
          <a:p>
            <a:pPr marL="739775" lvl="4" indent="-692150" defTabSz="685800">
              <a:lnSpc>
                <a:spcPct val="85000"/>
              </a:lnSpc>
              <a:spcBef>
                <a:spcPts val="0"/>
              </a:spcBef>
              <a:spcAft>
                <a:spcPts val="1200"/>
              </a:spcAft>
              <a:tabLst>
                <a:tab pos="1770063" algn="l"/>
              </a:tabLst>
            </a:pPr>
            <a:r>
              <a:rPr lang="en-US" smtClean="0"/>
              <a:t>Fifth level</a:t>
            </a:r>
            <a:endParaRPr lang="en-US" dirty="0"/>
          </a:p>
        </p:txBody>
      </p:sp>
    </p:spTree>
    <p:extLst>
      <p:ext uri="{BB962C8B-B14F-4D97-AF65-F5344CB8AC3E}">
        <p14:creationId xmlns:p14="http://schemas.microsoft.com/office/powerpoint/2010/main" val="17108563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timing>
    <p:tnLst>
      <p:par>
        <p:cTn id="1" dur="indefinite" restart="never" nodeType="tmRoot"/>
      </p:par>
    </p:tnLst>
  </p:timing>
  <p:txStyles>
    <p:titleStyle>
      <a:lvl1pPr algn="l" defTabSz="514350" rtl="0" eaLnBrk="1" latinLnBrk="0" hangingPunct="1">
        <a:lnSpc>
          <a:spcPct val="90000"/>
        </a:lnSpc>
        <a:spcBef>
          <a:spcPct val="0"/>
        </a:spcBef>
        <a:buNone/>
        <a:defRPr lang="en-US" sz="6600" b="1" kern="1200" dirty="0">
          <a:solidFill>
            <a:schemeClr val="accent6">
              <a:lumMod val="50000"/>
            </a:schemeClr>
          </a:solidFill>
          <a:effectLst>
            <a:outerShdw blurRad="38100" dist="38100" dir="2700000" algn="tl">
              <a:srgbClr val="000000">
                <a:alpha val="43137"/>
              </a:srgbClr>
            </a:outerShdw>
          </a:effectLst>
          <a:latin typeface="+mn-lt"/>
          <a:ea typeface="+mj-ea"/>
          <a:cs typeface="+mj-cs"/>
        </a:defRPr>
      </a:lvl1pPr>
    </p:titleStyle>
    <p:bodyStyle>
      <a:lvl1pPr marL="0" indent="0" algn="l" defTabSz="514350" rtl="0" eaLnBrk="1" latinLnBrk="0" hangingPunct="1">
        <a:lnSpc>
          <a:spcPct val="90000"/>
        </a:lnSpc>
        <a:spcBef>
          <a:spcPts val="563"/>
        </a:spcBef>
        <a:buFont typeface="Arial" panose="020B0604020202020204" pitchFamily="34" charset="0"/>
        <a:buNone/>
        <a:defRPr lang="en-US" sz="4000" b="1" kern="1200" smtClean="0">
          <a:solidFill>
            <a:schemeClr val="accent1">
              <a:lumMod val="50000"/>
            </a:schemeClr>
          </a:solidFill>
          <a:effectLst>
            <a:outerShdw blurRad="50800" dist="38100" dir="2700000" algn="tl" rotWithShape="0">
              <a:prstClr val="black">
                <a:alpha val="75000"/>
              </a:prstClr>
            </a:outerShdw>
          </a:effectLst>
          <a:latin typeface="+mn-lt"/>
          <a:ea typeface="+mn-ea"/>
          <a:cs typeface="+mn-cs"/>
        </a:defRPr>
      </a:lvl1pPr>
      <a:lvl2pPr marL="257175"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tx1"/>
          </a:solidFill>
          <a:effectLst>
            <a:outerShdw blurRad="50800" dist="38100" dir="2700000" algn="tl" rotWithShape="0">
              <a:prstClr val="black">
                <a:alpha val="76000"/>
              </a:prstClr>
            </a:outerShdw>
          </a:effectLst>
          <a:latin typeface="+mn-lt"/>
          <a:ea typeface="+mn-ea"/>
          <a:cs typeface="+mn-cs"/>
        </a:defRPr>
      </a:lvl2pPr>
      <a:lvl3pPr marL="514350"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accent1"/>
          </a:solidFill>
          <a:effectLst>
            <a:outerShdw blurRad="50800" dist="38100" dir="2700000" algn="tl" rotWithShape="0">
              <a:prstClr val="black">
                <a:alpha val="75000"/>
              </a:prstClr>
            </a:outerShdw>
          </a:effectLst>
          <a:latin typeface="+mn-lt"/>
          <a:ea typeface="+mn-ea"/>
          <a:cs typeface="+mn-cs"/>
        </a:defRPr>
      </a:lvl3pPr>
      <a:lvl4pPr marL="771525" indent="0" algn="l" defTabSz="514350" rtl="0" eaLnBrk="1" latinLnBrk="0" hangingPunct="1">
        <a:lnSpc>
          <a:spcPct val="90000"/>
        </a:lnSpc>
        <a:spcBef>
          <a:spcPts val="281"/>
        </a:spcBef>
        <a:buFont typeface="Arial" panose="020B0604020202020204" pitchFamily="34" charset="0"/>
        <a:buNone/>
        <a:defRPr lang="en-US" sz="3200" b="1" kern="1200" smtClean="0">
          <a:solidFill>
            <a:schemeClr val="accent1"/>
          </a:solidFill>
          <a:effectLst>
            <a:outerShdw blurRad="50800" dist="38100" dir="2700000" algn="tl" rotWithShape="0">
              <a:prstClr val="black">
                <a:alpha val="75000"/>
              </a:prstClr>
            </a:outerShdw>
          </a:effectLst>
          <a:latin typeface="+mn-lt"/>
          <a:ea typeface="+mn-ea"/>
          <a:cs typeface="+mn-cs"/>
        </a:defRPr>
      </a:lvl4pPr>
      <a:lvl5pPr marL="1028700" indent="0" algn="l" defTabSz="514350" rtl="0" eaLnBrk="1" latinLnBrk="0" hangingPunct="1">
        <a:lnSpc>
          <a:spcPct val="90000"/>
        </a:lnSpc>
        <a:spcBef>
          <a:spcPts val="281"/>
        </a:spcBef>
        <a:buFont typeface="Arial" panose="020B0604020202020204" pitchFamily="34" charset="0"/>
        <a:buNone/>
        <a:defRPr lang="en-US" sz="3200" b="1" kern="1200" dirty="0">
          <a:solidFill>
            <a:schemeClr val="accent1"/>
          </a:solidFill>
          <a:effectLst>
            <a:outerShdw blurRad="50800" dist="38100" dir="2700000" algn="tl" rotWithShape="0">
              <a:prstClr val="black">
                <a:alpha val="75000"/>
              </a:prstClr>
            </a:outerShdw>
          </a:effectLst>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Feel Him</a:t>
            </a:r>
            <a:endParaRPr lang="en-US" dirty="0"/>
          </a:p>
        </p:txBody>
      </p:sp>
      <p:sp>
        <p:nvSpPr>
          <p:cNvPr id="3" name="Subtitle 2"/>
          <p:cNvSpPr>
            <a:spLocks noGrp="1"/>
          </p:cNvSpPr>
          <p:nvPr>
            <p:ph type="subTitle" idx="1"/>
          </p:nvPr>
        </p:nvSpPr>
        <p:spPr/>
        <p:txBody>
          <a:bodyPr/>
          <a:lstStyle/>
          <a:p>
            <a:r>
              <a:rPr lang="en-US" dirty="0" smtClean="0"/>
              <a:t>2026-09-20</a:t>
            </a:r>
          </a:p>
        </p:txBody>
      </p:sp>
    </p:spTree>
    <p:extLst>
      <p:ext uri="{BB962C8B-B14F-4D97-AF65-F5344CB8AC3E}">
        <p14:creationId xmlns:p14="http://schemas.microsoft.com/office/powerpoint/2010/main" val="2434559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We continue our series on Experience Jesus with a message I call Feel Him.</a:t>
            </a:r>
          </a:p>
        </p:txBody>
      </p:sp>
      <p:sp>
        <p:nvSpPr>
          <p:cNvPr id="5" name="Text Placeholder 4"/>
          <p:cNvSpPr>
            <a:spLocks noGrp="1"/>
          </p:cNvSpPr>
          <p:nvPr>
            <p:ph type="body" sz="quarter" idx="10"/>
          </p:nvPr>
        </p:nvSpPr>
        <p:spPr/>
        <p:txBody>
          <a:bodyPr/>
          <a:lstStyle/>
          <a:p>
            <a:r>
              <a:rPr lang="en-US" dirty="0" smtClean="0"/>
              <a:t>This is a dangerous message if you only listen to part of it.</a:t>
            </a:r>
          </a:p>
          <a:p>
            <a:r>
              <a:rPr lang="en-US" dirty="0" smtClean="0"/>
              <a:t>The “religious” will point out that we experience Jesus by faith and that feelings are fickle and cannot be trusted.</a:t>
            </a:r>
          </a:p>
          <a:p>
            <a:r>
              <a:rPr lang="en-US" dirty="0" smtClean="0"/>
              <a:t>Others might see this as a license to chase feelings like those we experience during times of extravagant worship.</a:t>
            </a:r>
          </a:p>
          <a:p>
            <a:r>
              <a:rPr lang="en-US" dirty="0" smtClean="0"/>
              <a:t>I hope to explore both positions this morning.</a:t>
            </a:r>
          </a:p>
          <a:p>
            <a:endParaRPr lang="en-US" dirty="0" smtClean="0"/>
          </a:p>
          <a:p>
            <a:endParaRPr lang="en-US" dirty="0"/>
          </a:p>
        </p:txBody>
      </p:sp>
      <p:sp>
        <p:nvSpPr>
          <p:cNvPr id="6" name="Text Placeholder 5"/>
          <p:cNvSpPr>
            <a:spLocks noGrp="1"/>
          </p:cNvSpPr>
          <p:nvPr>
            <p:ph type="body" sz="quarter" idx="11"/>
          </p:nvPr>
        </p:nvSpPr>
        <p:spPr/>
        <p:txBody>
          <a:bodyPr/>
          <a:lstStyle/>
          <a:p>
            <a:r>
              <a:rPr lang="en-US" dirty="0"/>
              <a:t>Let me begin by saying we are too inclined to break the Bible into parts where: </a:t>
            </a:r>
          </a:p>
        </p:txBody>
      </p:sp>
    </p:spTree>
    <p:extLst>
      <p:ext uri="{BB962C8B-B14F-4D97-AF65-F5344CB8AC3E}">
        <p14:creationId xmlns:p14="http://schemas.microsoft.com/office/powerpoint/2010/main" val="37098890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 me begin by saying we are too inclined to break the Bible into parts where: </a:t>
            </a:r>
          </a:p>
        </p:txBody>
      </p:sp>
      <p:sp>
        <p:nvSpPr>
          <p:cNvPr id="4" name="Text Placeholder 3"/>
          <p:cNvSpPr>
            <a:spLocks noGrp="1"/>
          </p:cNvSpPr>
          <p:nvPr>
            <p:ph type="body" sz="quarter" idx="10"/>
          </p:nvPr>
        </p:nvSpPr>
        <p:spPr>
          <a:xfrm>
            <a:off x="147955" y="1171852"/>
            <a:ext cx="11894820" cy="4983851"/>
          </a:xfrm>
        </p:spPr>
        <p:txBody>
          <a:bodyPr>
            <a:normAutofit/>
          </a:bodyPr>
          <a:lstStyle/>
          <a:p>
            <a:pPr marL="571500" indent="-571500">
              <a:buFont typeface="Arial" panose="020B0604020202020204" pitchFamily="34" charset="0"/>
              <a:buChar char="•"/>
            </a:pPr>
            <a:r>
              <a:rPr lang="en-US" dirty="0" smtClean="0"/>
              <a:t>God </a:t>
            </a:r>
            <a:r>
              <a:rPr lang="en-US" dirty="0"/>
              <a:t>is </a:t>
            </a:r>
            <a:r>
              <a:rPr lang="en-US" dirty="0" smtClean="0"/>
              <a:t>that </a:t>
            </a:r>
            <a:r>
              <a:rPr lang="en-US" dirty="0"/>
              <a:t>Old Testament Deity with anger issues. </a:t>
            </a:r>
          </a:p>
          <a:p>
            <a:pPr marL="571500" indent="-571500">
              <a:buFont typeface="Arial" panose="020B0604020202020204" pitchFamily="34" charset="0"/>
              <a:buChar char="•"/>
            </a:pPr>
            <a:r>
              <a:rPr lang="en-US" dirty="0"/>
              <a:t>Jesus is the “nice guy” </a:t>
            </a:r>
            <a:r>
              <a:rPr lang="en-US" dirty="0" smtClean="0"/>
              <a:t>hippy of the Gospels</a:t>
            </a:r>
            <a:r>
              <a:rPr lang="en-US" dirty="0"/>
              <a:t>. </a:t>
            </a:r>
          </a:p>
          <a:p>
            <a:pPr marL="571500" indent="-571500">
              <a:buFont typeface="Arial" panose="020B0604020202020204" pitchFamily="34" charset="0"/>
              <a:buChar char="•"/>
            </a:pPr>
            <a:r>
              <a:rPr lang="en-US" dirty="0"/>
              <a:t>Holy Spirit is the wild magician character </a:t>
            </a:r>
            <a:r>
              <a:rPr lang="en-US" dirty="0" smtClean="0"/>
              <a:t>in Acts.</a:t>
            </a:r>
            <a:endParaRPr lang="en-US" dirty="0"/>
          </a:p>
          <a:p>
            <a:r>
              <a:rPr lang="en-US" dirty="0"/>
              <a:t>Truth is, God is all over the Bible and He is one God and we cannot speak about Experiencing Jesus without experiencing God because Jesus is God</a:t>
            </a:r>
            <a:r>
              <a:rPr lang="en-US" dirty="0" smtClean="0"/>
              <a:t>.</a:t>
            </a:r>
          </a:p>
          <a:p>
            <a:r>
              <a:rPr lang="en-US" dirty="0" smtClean="0"/>
              <a:t>Jesus himself said </a:t>
            </a:r>
            <a:r>
              <a:rPr lang="en-US" i="1" dirty="0" smtClean="0">
                <a:solidFill>
                  <a:schemeClr val="accent2">
                    <a:lumMod val="75000"/>
                  </a:schemeClr>
                </a:solidFill>
              </a:rPr>
              <a:t>“I and the Father are one” </a:t>
            </a:r>
            <a:r>
              <a:rPr lang="en-US" dirty="0" smtClean="0"/>
              <a:t>John 10:30</a:t>
            </a:r>
            <a:endParaRPr lang="en-US" dirty="0"/>
          </a:p>
          <a:p>
            <a:r>
              <a:rPr lang="en-US" dirty="0" smtClean="0"/>
              <a:t>Jesus also said </a:t>
            </a:r>
            <a:r>
              <a:rPr lang="en-US" i="1" dirty="0" smtClean="0">
                <a:solidFill>
                  <a:schemeClr val="accent2">
                    <a:lumMod val="75000"/>
                  </a:schemeClr>
                </a:solidFill>
              </a:rPr>
              <a:t>“The </a:t>
            </a:r>
            <a:r>
              <a:rPr lang="en-US" i="1" dirty="0">
                <a:solidFill>
                  <a:schemeClr val="accent2">
                    <a:lumMod val="75000"/>
                  </a:schemeClr>
                </a:solidFill>
              </a:rPr>
              <a:t>Spirit of the Lord is on me” </a:t>
            </a:r>
            <a:r>
              <a:rPr lang="en-US" dirty="0"/>
              <a:t>Luke 4:18</a:t>
            </a:r>
            <a:endParaRPr lang="en-US" dirty="0" smtClean="0"/>
          </a:p>
          <a:p>
            <a:endParaRPr lang="en-US" dirty="0"/>
          </a:p>
        </p:txBody>
      </p:sp>
      <p:sp>
        <p:nvSpPr>
          <p:cNvPr id="3" name="Content Placeholder 2"/>
          <p:cNvSpPr>
            <a:spLocks noGrp="1"/>
          </p:cNvSpPr>
          <p:nvPr>
            <p:ph type="body" sz="quarter" idx="11"/>
          </p:nvPr>
        </p:nvSpPr>
        <p:spPr>
          <a:xfrm>
            <a:off x="0" y="5768471"/>
            <a:ext cx="12192000" cy="1089529"/>
          </a:xfrm>
        </p:spPr>
        <p:txBody>
          <a:bodyPr/>
          <a:lstStyle/>
          <a:p>
            <a:r>
              <a:rPr lang="en-US" dirty="0"/>
              <a:t>Jesus is just as present in the Old Testament as the Gospels and throughout the whole New Testament.</a:t>
            </a:r>
            <a:endParaRPr lang="en-US" dirty="0" smtClean="0"/>
          </a:p>
        </p:txBody>
      </p:sp>
    </p:spTree>
    <p:extLst>
      <p:ext uri="{BB962C8B-B14F-4D97-AF65-F5344CB8AC3E}">
        <p14:creationId xmlns:p14="http://schemas.microsoft.com/office/powerpoint/2010/main" val="1414827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Jesus is just as present in the Old Testament as the Gospels and throughout the whole New Testament. </a:t>
            </a:r>
          </a:p>
        </p:txBody>
      </p:sp>
      <p:sp>
        <p:nvSpPr>
          <p:cNvPr id="4" name="Text Placeholder 3"/>
          <p:cNvSpPr>
            <a:spLocks noGrp="1"/>
          </p:cNvSpPr>
          <p:nvPr>
            <p:ph type="body" sz="quarter" idx="10"/>
          </p:nvPr>
        </p:nvSpPr>
        <p:spPr/>
        <p:txBody>
          <a:bodyPr/>
          <a:lstStyle/>
          <a:p>
            <a:r>
              <a:rPr lang="en-US" dirty="0"/>
              <a:t>The Bible teaches that sensing God’s presence is a real experience, but it describes this awareness in several distinct ways.</a:t>
            </a:r>
          </a:p>
          <a:p>
            <a:pPr lvl="0"/>
            <a:r>
              <a:rPr lang="en-US" dirty="0"/>
              <a:t>It emphasizes that while emotions and physical signs can happen, God’s presence is primarily known through faith, peace, and a changed heart.</a:t>
            </a:r>
          </a:p>
          <a:p>
            <a:endParaRPr lang="en-US" dirty="0" smtClean="0"/>
          </a:p>
        </p:txBody>
      </p:sp>
      <p:sp>
        <p:nvSpPr>
          <p:cNvPr id="5" name="Text Placeholder 4"/>
          <p:cNvSpPr>
            <a:spLocks noGrp="1"/>
          </p:cNvSpPr>
          <p:nvPr>
            <p:ph type="body" sz="quarter" idx="11"/>
          </p:nvPr>
        </p:nvSpPr>
        <p:spPr>
          <a:xfrm>
            <a:off x="0" y="6267069"/>
            <a:ext cx="12192000" cy="590931"/>
          </a:xfrm>
        </p:spPr>
        <p:txBody>
          <a:bodyPr/>
          <a:lstStyle/>
          <a:p>
            <a:r>
              <a:rPr lang="en-US" dirty="0"/>
              <a:t>Here is how the Bible outlines sensing God's presence:</a:t>
            </a:r>
          </a:p>
        </p:txBody>
      </p:sp>
    </p:spTree>
    <p:extLst>
      <p:ext uri="{BB962C8B-B14F-4D97-AF65-F5344CB8AC3E}">
        <p14:creationId xmlns:p14="http://schemas.microsoft.com/office/powerpoint/2010/main" val="17035473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Consider the priest Ezekiel</a:t>
            </a:r>
            <a:endParaRPr lang="en-US" dirty="0"/>
          </a:p>
        </p:txBody>
      </p:sp>
      <p:sp>
        <p:nvSpPr>
          <p:cNvPr id="4" name="Text Placeholder 3"/>
          <p:cNvSpPr>
            <a:spLocks noGrp="1"/>
          </p:cNvSpPr>
          <p:nvPr>
            <p:ph type="body" sz="quarter" idx="10"/>
          </p:nvPr>
        </p:nvSpPr>
        <p:spPr/>
        <p:txBody>
          <a:bodyPr/>
          <a:lstStyle/>
          <a:p>
            <a:r>
              <a:rPr lang="en-US" dirty="0"/>
              <a:t>You would think a </a:t>
            </a:r>
            <a:r>
              <a:rPr lang="en-US" dirty="0" smtClean="0"/>
              <a:t>priest would </a:t>
            </a:r>
            <a:r>
              <a:rPr lang="en-US" dirty="0"/>
              <a:t>be used to experiencing God and hearing His voice</a:t>
            </a:r>
            <a:r>
              <a:rPr lang="en-US" dirty="0" smtClean="0"/>
              <a:t>.</a:t>
            </a:r>
          </a:p>
          <a:p>
            <a:r>
              <a:rPr lang="en-US" dirty="0" smtClean="0"/>
              <a:t>But when he was in exile to Babylon he </a:t>
            </a:r>
            <a:r>
              <a:rPr lang="en-US" dirty="0"/>
              <a:t>saw a vision of the glory of </a:t>
            </a:r>
            <a:r>
              <a:rPr lang="en-US" dirty="0" smtClean="0"/>
              <a:t>God and </a:t>
            </a:r>
            <a:r>
              <a:rPr lang="en-US" dirty="0"/>
              <a:t>immediately fell face down on the ground in awe.</a:t>
            </a:r>
          </a:p>
          <a:p>
            <a:endParaRPr lang="en-US" dirty="0" smtClean="0"/>
          </a:p>
        </p:txBody>
      </p:sp>
      <p:sp>
        <p:nvSpPr>
          <p:cNvPr id="3" name="Content Placeholder 2"/>
          <p:cNvSpPr>
            <a:spLocks noGrp="1"/>
          </p:cNvSpPr>
          <p:nvPr>
            <p:ph type="body" sz="quarter" idx="11"/>
          </p:nvPr>
        </p:nvSpPr>
        <p:spPr>
          <a:xfrm>
            <a:off x="0" y="5691527"/>
            <a:ext cx="12192000" cy="1166473"/>
          </a:xfrm>
        </p:spPr>
        <p:txBody>
          <a:bodyPr/>
          <a:lstStyle/>
          <a:p>
            <a:pPr marL="514350" indent="-514350">
              <a:buAutoNum type="arabicPeriod"/>
            </a:pPr>
            <a:r>
              <a:rPr lang="en-US" dirty="0"/>
              <a:t>Overwhelming Awe and Fear </a:t>
            </a:r>
          </a:p>
          <a:p>
            <a:r>
              <a:rPr lang="en-US" dirty="0"/>
              <a:t>Ezekiel 1:28 -2:2 </a:t>
            </a:r>
            <a:r>
              <a:rPr lang="en-US" baseline="30000" dirty="0"/>
              <a:t>ERV </a:t>
            </a:r>
          </a:p>
        </p:txBody>
      </p:sp>
    </p:spTree>
    <p:extLst>
      <p:ext uri="{BB962C8B-B14F-4D97-AF65-F5344CB8AC3E}">
        <p14:creationId xmlns:p14="http://schemas.microsoft.com/office/powerpoint/2010/main" val="3283677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pPr>
              <a:tabLst>
                <a:tab pos="800100" algn="l"/>
                <a:tab pos="6400800" algn="ctr"/>
                <a:tab pos="11718925" algn="r"/>
              </a:tabLst>
            </a:pPr>
            <a:r>
              <a:rPr lang="en-US" sz="6600" dirty="0"/>
              <a:t>1. Overwhelming Awe and Fear</a:t>
            </a:r>
          </a:p>
        </p:txBody>
      </p:sp>
      <p:sp>
        <p:nvSpPr>
          <p:cNvPr id="3" name="Content Placeholder 2"/>
          <p:cNvSpPr>
            <a:spLocks noGrp="1"/>
          </p:cNvSpPr>
          <p:nvPr>
            <p:ph idx="1"/>
          </p:nvPr>
        </p:nvSpPr>
        <p:spPr/>
        <p:txBody>
          <a:bodyPr>
            <a:normAutofit/>
          </a:bodyPr>
          <a:lstStyle/>
          <a:p>
            <a:r>
              <a:rPr lang="en-US" dirty="0" smtClean="0"/>
              <a:t>Ezekiel 1:28 -2:2 </a:t>
            </a:r>
            <a:r>
              <a:rPr lang="en-US" baseline="30000" dirty="0" smtClean="0"/>
              <a:t>ERV </a:t>
            </a:r>
          </a:p>
          <a:p>
            <a:pPr lvl="1"/>
            <a:r>
              <a:rPr lang="en-US" baseline="30000" dirty="0" smtClean="0"/>
              <a:t>28</a:t>
            </a:r>
            <a:r>
              <a:rPr lang="en-US" dirty="0" smtClean="0"/>
              <a:t>The light shining around him was like a rainbow in a cloud. It was the Glory of the Lord. As soon as I saw that, I fell to the ground. </a:t>
            </a:r>
            <a:r>
              <a:rPr lang="en-US" u="sng" dirty="0" smtClean="0"/>
              <a:t>I bowed with my face to the ground</a:t>
            </a:r>
            <a:r>
              <a:rPr lang="en-US" dirty="0" smtClean="0"/>
              <a:t>, and then I heard a voice speaking to me. </a:t>
            </a:r>
            <a:r>
              <a:rPr lang="en-US" baseline="30000" dirty="0" smtClean="0"/>
              <a:t>1</a:t>
            </a:r>
            <a:r>
              <a:rPr lang="en-US" dirty="0" smtClean="0"/>
              <a:t>The voice said, “Son of man, stand up and I will speak with you.” </a:t>
            </a:r>
            <a:r>
              <a:rPr lang="en-US" baseline="30000" dirty="0" smtClean="0"/>
              <a:t>2</a:t>
            </a:r>
            <a:r>
              <a:rPr lang="en-US" dirty="0" smtClean="0"/>
              <a:t>Then </a:t>
            </a:r>
            <a:r>
              <a:rPr lang="en-US" u="sng" dirty="0"/>
              <a:t>the Spirit came into me and lifted me up on my feet</a:t>
            </a:r>
            <a:r>
              <a:rPr lang="en-US" dirty="0" smtClean="0"/>
              <a:t>, and I listened to the one who spoke to me.</a:t>
            </a:r>
          </a:p>
        </p:txBody>
      </p:sp>
      <p:sp>
        <p:nvSpPr>
          <p:cNvPr id="5" name="Text Placeholder 4"/>
          <p:cNvSpPr>
            <a:spLocks noGrp="1"/>
          </p:cNvSpPr>
          <p:nvPr>
            <p:ph type="body" sz="quarter" idx="11"/>
          </p:nvPr>
        </p:nvSpPr>
        <p:spPr/>
        <p:txBody>
          <a:bodyPr/>
          <a:lstStyle/>
          <a:p>
            <a:r>
              <a:rPr lang="en-US" dirty="0" smtClean="0"/>
              <a:t>Before you say “That was Old Testament” consider the disciples.</a:t>
            </a:r>
            <a:endParaRPr lang="en-US" dirty="0"/>
          </a:p>
        </p:txBody>
      </p:sp>
    </p:spTree>
    <p:extLst>
      <p:ext uri="{BB962C8B-B14F-4D97-AF65-F5344CB8AC3E}">
        <p14:creationId xmlns:p14="http://schemas.microsoft.com/office/powerpoint/2010/main" val="393426769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Before you say “That was Old Testament” consider the disciples</a:t>
            </a:r>
            <a:r>
              <a:rPr lang="en-US" dirty="0" smtClean="0"/>
              <a:t>.</a:t>
            </a:r>
            <a:endParaRPr lang="en-US" dirty="0"/>
          </a:p>
        </p:txBody>
      </p:sp>
      <p:sp>
        <p:nvSpPr>
          <p:cNvPr id="10" name="Text Placeholder 9"/>
          <p:cNvSpPr>
            <a:spLocks noGrp="1"/>
          </p:cNvSpPr>
          <p:nvPr>
            <p:ph type="body" sz="quarter" idx="10"/>
          </p:nvPr>
        </p:nvSpPr>
        <p:spPr/>
        <p:txBody>
          <a:bodyPr/>
          <a:lstStyle/>
          <a:p>
            <a:r>
              <a:rPr lang="en-US" dirty="0"/>
              <a:t>During the Transfiguration, when God’s voice spoke from a bright cloud, Peter, James, and John fell face down, gripped by terror</a:t>
            </a:r>
            <a:r>
              <a:rPr lang="en-US" dirty="0" smtClean="0"/>
              <a:t>.</a:t>
            </a:r>
            <a:endParaRPr lang="en-US" dirty="0"/>
          </a:p>
        </p:txBody>
      </p:sp>
      <p:sp>
        <p:nvSpPr>
          <p:cNvPr id="5" name="Content Placeholder 4"/>
          <p:cNvSpPr>
            <a:spLocks noGrp="1"/>
          </p:cNvSpPr>
          <p:nvPr>
            <p:ph type="body" sz="quarter" idx="11"/>
          </p:nvPr>
        </p:nvSpPr>
        <p:spPr>
          <a:xfrm>
            <a:off x="0" y="6267069"/>
            <a:ext cx="12192000" cy="590931"/>
          </a:xfrm>
        </p:spPr>
        <p:txBody>
          <a:bodyPr/>
          <a:lstStyle/>
          <a:p>
            <a:r>
              <a:rPr lang="en-US" dirty="0"/>
              <a:t>Matthew </a:t>
            </a:r>
            <a:r>
              <a:rPr lang="en-US" dirty="0" smtClean="0"/>
              <a:t>17:5–6</a:t>
            </a:r>
            <a:endParaRPr lang="en-US" dirty="0"/>
          </a:p>
        </p:txBody>
      </p:sp>
    </p:spTree>
    <p:extLst>
      <p:ext uri="{BB962C8B-B14F-4D97-AF65-F5344CB8AC3E}">
        <p14:creationId xmlns:p14="http://schemas.microsoft.com/office/powerpoint/2010/main" val="132192681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1. Overwhelming Awe and Fear</a:t>
            </a:r>
            <a:endParaRPr lang="en-US" dirty="0"/>
          </a:p>
        </p:txBody>
      </p:sp>
      <p:sp>
        <p:nvSpPr>
          <p:cNvPr id="3" name="Content Placeholder 2"/>
          <p:cNvSpPr>
            <a:spLocks noGrp="1"/>
          </p:cNvSpPr>
          <p:nvPr>
            <p:ph idx="1"/>
          </p:nvPr>
        </p:nvSpPr>
        <p:spPr/>
        <p:txBody>
          <a:bodyPr>
            <a:normAutofit/>
          </a:bodyPr>
          <a:lstStyle/>
          <a:p>
            <a:r>
              <a:rPr lang="en-US" dirty="0" smtClean="0"/>
              <a:t>Matthew 17:5–7 </a:t>
            </a:r>
            <a:r>
              <a:rPr lang="en-US" baseline="30000" dirty="0" smtClean="0"/>
              <a:t>ERV </a:t>
            </a:r>
          </a:p>
          <a:p>
            <a:pPr lvl="1"/>
            <a:r>
              <a:rPr lang="en-US" baseline="30000" dirty="0" smtClean="0"/>
              <a:t>5</a:t>
            </a:r>
            <a:r>
              <a:rPr lang="en-US" dirty="0" smtClean="0"/>
              <a:t>While Peter was talking, a bright cloud came over them. A voice came from the cloud and said, “This is my Son, the one I love. I am very pleased with him. Obey him!” </a:t>
            </a:r>
            <a:r>
              <a:rPr lang="en-US" baseline="30000" dirty="0" smtClean="0"/>
              <a:t>6</a:t>
            </a:r>
            <a:r>
              <a:rPr lang="en-US" dirty="0" smtClean="0"/>
              <a:t>The followers with Jesus heard this voice. They were very afraid, so </a:t>
            </a:r>
            <a:r>
              <a:rPr lang="en-US" u="sng" dirty="0" smtClean="0"/>
              <a:t>they fell to the ground</a:t>
            </a:r>
            <a:r>
              <a:rPr lang="en-US" dirty="0" smtClean="0"/>
              <a:t>. </a:t>
            </a:r>
            <a:r>
              <a:rPr lang="en-US" baseline="30000" dirty="0" smtClean="0"/>
              <a:t>7</a:t>
            </a:r>
            <a:r>
              <a:rPr lang="en-US" dirty="0" smtClean="0"/>
              <a:t>But Jesus came to them and touched them. He said, “</a:t>
            </a:r>
            <a:r>
              <a:rPr lang="en-US" u="sng" dirty="0" smtClean="0"/>
              <a:t>Stand up. Don’t be afra</a:t>
            </a:r>
            <a:r>
              <a:rPr lang="en-US" dirty="0" smtClean="0"/>
              <a:t>id.”</a:t>
            </a:r>
          </a:p>
        </p:txBody>
      </p:sp>
      <p:sp>
        <p:nvSpPr>
          <p:cNvPr id="4" name="Text Placeholder 3"/>
          <p:cNvSpPr>
            <a:spLocks noGrp="1"/>
          </p:cNvSpPr>
          <p:nvPr>
            <p:ph type="body" sz="quarter" idx="11"/>
          </p:nvPr>
        </p:nvSpPr>
        <p:spPr/>
        <p:txBody>
          <a:bodyPr/>
          <a:lstStyle/>
          <a:p>
            <a:r>
              <a:rPr lang="en-US" dirty="0"/>
              <a:t>I know what you are thinking, that was still Father </a:t>
            </a:r>
            <a:r>
              <a:rPr lang="en-US" dirty="0" smtClean="0"/>
              <a:t>God. But </a:t>
            </a:r>
            <a:r>
              <a:rPr lang="en-US" dirty="0"/>
              <a:t>what about John?</a:t>
            </a:r>
          </a:p>
        </p:txBody>
      </p:sp>
    </p:spTree>
    <p:extLst>
      <p:ext uri="{BB962C8B-B14F-4D97-AF65-F5344CB8AC3E}">
        <p14:creationId xmlns:p14="http://schemas.microsoft.com/office/powerpoint/2010/main" val="30648078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 know what you are thinking, that was still Father </a:t>
            </a:r>
            <a:r>
              <a:rPr lang="en-US" dirty="0" smtClean="0"/>
              <a:t>God. But what about John?</a:t>
            </a:r>
            <a:endParaRPr lang="en-US" dirty="0"/>
          </a:p>
        </p:txBody>
      </p:sp>
      <p:sp>
        <p:nvSpPr>
          <p:cNvPr id="6" name="Text Placeholder 5"/>
          <p:cNvSpPr>
            <a:spLocks noGrp="1"/>
          </p:cNvSpPr>
          <p:nvPr>
            <p:ph type="body" sz="quarter" idx="10"/>
          </p:nvPr>
        </p:nvSpPr>
        <p:spPr/>
        <p:txBody>
          <a:bodyPr/>
          <a:lstStyle/>
          <a:p>
            <a:r>
              <a:rPr lang="en-US" dirty="0" smtClean="0"/>
              <a:t>John was one of the disciples and spent 3 years with Jesus.</a:t>
            </a:r>
          </a:p>
          <a:p>
            <a:r>
              <a:rPr lang="en-US" dirty="0" smtClean="0"/>
              <a:t>After His resurrection, John was with Him off and on for 40 days even eating with Him.</a:t>
            </a:r>
          </a:p>
          <a:p>
            <a:r>
              <a:rPr lang="en-US" dirty="0" smtClean="0"/>
              <a:t>Yet, look at what John wrote in the Book of Revelation.</a:t>
            </a:r>
            <a:endParaRPr lang="en-US" dirty="0"/>
          </a:p>
        </p:txBody>
      </p:sp>
      <p:sp>
        <p:nvSpPr>
          <p:cNvPr id="5" name="Content Placeholder 4"/>
          <p:cNvSpPr>
            <a:spLocks noGrp="1"/>
          </p:cNvSpPr>
          <p:nvPr>
            <p:ph type="body" sz="quarter" idx="11"/>
          </p:nvPr>
        </p:nvSpPr>
        <p:spPr/>
        <p:txBody>
          <a:bodyPr/>
          <a:lstStyle/>
          <a:p>
            <a:r>
              <a:rPr lang="en-US" dirty="0" smtClean="0"/>
              <a:t>Revelation 1:17</a:t>
            </a:r>
          </a:p>
        </p:txBody>
      </p:sp>
    </p:spTree>
    <p:extLst>
      <p:ext uri="{BB962C8B-B14F-4D97-AF65-F5344CB8AC3E}">
        <p14:creationId xmlns:p14="http://schemas.microsoft.com/office/powerpoint/2010/main" val="465849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mtClean="0"/>
              <a:t>1. Overwhelming Awe and Fear</a:t>
            </a:r>
            <a:endParaRPr lang="en-US" dirty="0"/>
          </a:p>
        </p:txBody>
      </p:sp>
      <p:sp>
        <p:nvSpPr>
          <p:cNvPr id="3" name="Content Placeholder 2"/>
          <p:cNvSpPr>
            <a:spLocks noGrp="1"/>
          </p:cNvSpPr>
          <p:nvPr>
            <p:ph idx="1"/>
          </p:nvPr>
        </p:nvSpPr>
        <p:spPr/>
        <p:txBody>
          <a:bodyPr/>
          <a:lstStyle/>
          <a:p>
            <a:r>
              <a:rPr lang="en-US" dirty="0" smtClean="0"/>
              <a:t>Revelation 1:17-18 </a:t>
            </a:r>
            <a:r>
              <a:rPr lang="en-US" baseline="30000" dirty="0" smtClean="0"/>
              <a:t>ERV </a:t>
            </a:r>
          </a:p>
          <a:p>
            <a:pPr lvl="1"/>
            <a:r>
              <a:rPr lang="en-US" baseline="30000" dirty="0" smtClean="0"/>
              <a:t>17</a:t>
            </a:r>
            <a:r>
              <a:rPr lang="en-US" dirty="0" smtClean="0"/>
              <a:t>When I saw him, </a:t>
            </a:r>
            <a:r>
              <a:rPr lang="en-US" u="sng" dirty="0"/>
              <a:t>I fell down at his feet like a dead man</a:t>
            </a:r>
            <a:r>
              <a:rPr lang="en-US" dirty="0" smtClean="0"/>
              <a:t>. He put his right hand on me and said, “Don’t be afraid! I am the First and the Last. </a:t>
            </a:r>
            <a:r>
              <a:rPr lang="en-US" baseline="30000" dirty="0" smtClean="0"/>
              <a:t>18</a:t>
            </a:r>
            <a:r>
              <a:rPr lang="en-US" dirty="0" smtClean="0"/>
              <a:t>I am the one who lives. I was dead, but look, I am alive forever and ever! And I hold the keys of death and Hades”</a:t>
            </a:r>
          </a:p>
        </p:txBody>
      </p:sp>
    </p:spTree>
    <p:extLst>
      <p:ext uri="{BB962C8B-B14F-4D97-AF65-F5344CB8AC3E}">
        <p14:creationId xmlns:p14="http://schemas.microsoft.com/office/powerpoint/2010/main" val="20941141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God often reveals His presence </a:t>
            </a:r>
            <a:r>
              <a:rPr lang="en-US" dirty="0" smtClean="0"/>
              <a:t>in </a:t>
            </a:r>
            <a:r>
              <a:rPr lang="en-US" dirty="0"/>
              <a:t>quiet moments of stillness. </a:t>
            </a:r>
          </a:p>
        </p:txBody>
      </p:sp>
      <p:sp>
        <p:nvSpPr>
          <p:cNvPr id="5" name="Content Placeholder 4"/>
          <p:cNvSpPr>
            <a:spLocks noGrp="1"/>
          </p:cNvSpPr>
          <p:nvPr>
            <p:ph type="body" sz="quarter" idx="10"/>
          </p:nvPr>
        </p:nvSpPr>
        <p:spPr/>
        <p:txBody>
          <a:bodyPr/>
          <a:lstStyle/>
          <a:p>
            <a:r>
              <a:rPr lang="en-US" dirty="0" smtClean="0"/>
              <a:t>Sensing </a:t>
            </a:r>
            <a:r>
              <a:rPr lang="en-US" dirty="0"/>
              <a:t>Him often requires slowing down and silencing internal and external noise</a:t>
            </a:r>
            <a:r>
              <a:rPr lang="en-US" dirty="0" smtClean="0"/>
              <a:t>.</a:t>
            </a:r>
          </a:p>
          <a:p>
            <a:r>
              <a:rPr lang="en-US" dirty="0" smtClean="0"/>
              <a:t>Consider Elijah.</a:t>
            </a:r>
          </a:p>
          <a:p>
            <a:r>
              <a:rPr lang="en-US" dirty="0" smtClean="0"/>
              <a:t>After </a:t>
            </a:r>
            <a:r>
              <a:rPr lang="en-US" dirty="0"/>
              <a:t>defeating the </a:t>
            </a:r>
            <a:r>
              <a:rPr lang="en-US" dirty="0" smtClean="0"/>
              <a:t>prophets </a:t>
            </a:r>
            <a:r>
              <a:rPr lang="en-US" dirty="0"/>
              <a:t>of Baal, Elijah ran for his life from </a:t>
            </a:r>
            <a:r>
              <a:rPr lang="en-US" dirty="0" smtClean="0"/>
              <a:t>Ahab and wicked </a:t>
            </a:r>
            <a:r>
              <a:rPr lang="en-US" dirty="0"/>
              <a:t>queen Jezebel ending up in a cave on Mount </a:t>
            </a:r>
            <a:r>
              <a:rPr lang="en-US" dirty="0" err="1"/>
              <a:t>Horeb</a:t>
            </a:r>
            <a:r>
              <a:rPr lang="en-US" dirty="0"/>
              <a:t>, the mountain of God. </a:t>
            </a:r>
            <a:endParaRPr lang="en-US" dirty="0" smtClean="0"/>
          </a:p>
          <a:p>
            <a:r>
              <a:rPr lang="en-US" dirty="0" smtClean="0"/>
              <a:t>God </a:t>
            </a:r>
            <a:r>
              <a:rPr lang="en-US" dirty="0"/>
              <a:t>speaks to him </a:t>
            </a:r>
            <a:r>
              <a:rPr lang="en-US" dirty="0" smtClean="0"/>
              <a:t>there. </a:t>
            </a:r>
          </a:p>
          <a:p>
            <a:endParaRPr lang="en-US" dirty="0"/>
          </a:p>
        </p:txBody>
      </p:sp>
      <p:sp>
        <p:nvSpPr>
          <p:cNvPr id="7" name="Text Placeholder 6"/>
          <p:cNvSpPr>
            <a:spLocks noGrp="1"/>
          </p:cNvSpPr>
          <p:nvPr>
            <p:ph type="body" sz="quarter" idx="11"/>
          </p:nvPr>
        </p:nvSpPr>
        <p:spPr>
          <a:xfrm>
            <a:off x="0" y="5691527"/>
            <a:ext cx="12192000" cy="1166473"/>
          </a:xfrm>
        </p:spPr>
        <p:txBody>
          <a:bodyPr/>
          <a:lstStyle/>
          <a:p>
            <a:r>
              <a:rPr lang="en-US" dirty="0"/>
              <a:t>That’s </a:t>
            </a:r>
            <a:r>
              <a:rPr lang="en-US" dirty="0" smtClean="0"/>
              <a:t>2</a:t>
            </a:r>
            <a:r>
              <a:rPr lang="en-US" dirty="0"/>
              <a:t>. Quiet Spirit</a:t>
            </a:r>
          </a:p>
          <a:p>
            <a:r>
              <a:rPr lang="en-US" dirty="0" smtClean="0"/>
              <a:t>Let pick up the story in 1 </a:t>
            </a:r>
            <a:r>
              <a:rPr lang="en-US" dirty="0"/>
              <a:t>Kings </a:t>
            </a:r>
            <a:r>
              <a:rPr lang="en-US" dirty="0" smtClean="0"/>
              <a:t>19:11-13</a:t>
            </a:r>
            <a:endParaRPr lang="en-US" dirty="0"/>
          </a:p>
        </p:txBody>
      </p:sp>
    </p:spTree>
    <p:extLst>
      <p:ext uri="{BB962C8B-B14F-4D97-AF65-F5344CB8AC3E}">
        <p14:creationId xmlns:p14="http://schemas.microsoft.com/office/powerpoint/2010/main" val="119052412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2. Quiet Spirit</a:t>
            </a:r>
            <a:endParaRPr lang="en-US" dirty="0"/>
          </a:p>
        </p:txBody>
      </p:sp>
      <p:sp>
        <p:nvSpPr>
          <p:cNvPr id="3" name="Content Placeholder 2"/>
          <p:cNvSpPr>
            <a:spLocks noGrp="1"/>
          </p:cNvSpPr>
          <p:nvPr>
            <p:ph idx="1"/>
          </p:nvPr>
        </p:nvSpPr>
        <p:spPr/>
        <p:txBody>
          <a:bodyPr>
            <a:normAutofit/>
          </a:bodyPr>
          <a:lstStyle/>
          <a:p>
            <a:pPr>
              <a:lnSpc>
                <a:spcPct val="100000"/>
              </a:lnSpc>
              <a:tabLst>
                <a:tab pos="687388" algn="l"/>
              </a:tabLst>
            </a:pPr>
            <a:r>
              <a:rPr lang="en-US" dirty="0" smtClean="0"/>
              <a:t>1 Kings 19:11-12 </a:t>
            </a:r>
            <a:r>
              <a:rPr lang="en-US" baseline="30000" dirty="0" smtClean="0"/>
              <a:t>ERV </a:t>
            </a:r>
          </a:p>
          <a:p>
            <a:pPr lvl="1"/>
            <a:r>
              <a:rPr lang="en-US" baseline="30000" dirty="0" smtClean="0"/>
              <a:t>11</a:t>
            </a:r>
            <a:r>
              <a:rPr lang="en-US" dirty="0" smtClean="0"/>
              <a:t>Then the Lord said to Elijah, “Go, stand in front of me on the mountain. I, the Lord, will pass by you.” Then a very strong wind blew. The wind caused the mountains to break apart. It broke large rocks in front of the Lord. But that wind was not the Lord. After that wind, there was an earthquake. But that earthquake was not the Lord. </a:t>
            </a:r>
            <a:r>
              <a:rPr lang="en-US" baseline="30000" dirty="0" smtClean="0"/>
              <a:t>12</a:t>
            </a:r>
            <a:r>
              <a:rPr lang="en-US" dirty="0" smtClean="0"/>
              <a:t>After the earthquake, there was a fire. But that fire was not the Lord. After the fire, there was a quiet, gentle voice. </a:t>
            </a:r>
          </a:p>
        </p:txBody>
      </p:sp>
      <p:sp>
        <p:nvSpPr>
          <p:cNvPr id="4" name="Text Placeholder 3"/>
          <p:cNvSpPr>
            <a:spLocks noGrp="1"/>
          </p:cNvSpPr>
          <p:nvPr>
            <p:ph type="body" sz="quarter" idx="11"/>
          </p:nvPr>
        </p:nvSpPr>
        <p:spPr/>
        <p:txBody>
          <a:bodyPr/>
          <a:lstStyle/>
          <a:p>
            <a:r>
              <a:rPr lang="en-US" dirty="0"/>
              <a:t>Where was God?</a:t>
            </a:r>
          </a:p>
        </p:txBody>
      </p:sp>
    </p:spTree>
    <p:extLst>
      <p:ext uri="{BB962C8B-B14F-4D97-AF65-F5344CB8AC3E}">
        <p14:creationId xmlns:p14="http://schemas.microsoft.com/office/powerpoint/2010/main" val="44018132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Where was God?</a:t>
            </a:r>
            <a:endParaRPr lang="en-US" dirty="0"/>
          </a:p>
        </p:txBody>
      </p:sp>
      <p:sp>
        <p:nvSpPr>
          <p:cNvPr id="3" name="Content Placeholder 2"/>
          <p:cNvSpPr>
            <a:spLocks noGrp="1"/>
          </p:cNvSpPr>
          <p:nvPr>
            <p:ph type="body" sz="quarter" idx="10"/>
          </p:nvPr>
        </p:nvSpPr>
        <p:spPr/>
        <p:txBody>
          <a:bodyPr>
            <a:normAutofit lnSpcReduction="10000"/>
          </a:bodyPr>
          <a:lstStyle/>
          <a:p>
            <a:r>
              <a:rPr lang="en-US" dirty="0" smtClean="0"/>
              <a:t>After experiencing a terrifying wind, earthquake, and fire, Elijah recognized God’s presence in </a:t>
            </a:r>
            <a:r>
              <a:rPr lang="en-US" dirty="0"/>
              <a:t>a </a:t>
            </a:r>
            <a:r>
              <a:rPr lang="en-US" dirty="0">
                <a:solidFill>
                  <a:schemeClr val="accent2">
                    <a:lumMod val="75000"/>
                  </a:schemeClr>
                </a:solidFill>
              </a:rPr>
              <a:t>quiet, gentle voice</a:t>
            </a:r>
            <a:r>
              <a:rPr lang="en-US" dirty="0"/>
              <a:t>. </a:t>
            </a:r>
            <a:endParaRPr lang="en-US" dirty="0" smtClean="0"/>
          </a:p>
          <a:p>
            <a:r>
              <a:rPr lang="en-US" dirty="0" smtClean="0"/>
              <a:t>God </a:t>
            </a:r>
            <a:r>
              <a:rPr lang="en-US" dirty="0"/>
              <a:t>was not </a:t>
            </a:r>
            <a:r>
              <a:rPr lang="en-US" u="sng" dirty="0" smtClean="0"/>
              <a:t>IN</a:t>
            </a:r>
            <a:r>
              <a:rPr lang="en-US" dirty="0" smtClean="0"/>
              <a:t> </a:t>
            </a:r>
            <a:r>
              <a:rPr lang="en-US" dirty="0"/>
              <a:t>the powerful wind, the earthquake, or the fire</a:t>
            </a:r>
            <a:r>
              <a:rPr lang="en-US" dirty="0" smtClean="0"/>
              <a:t>.</a:t>
            </a:r>
          </a:p>
          <a:p>
            <a:r>
              <a:rPr lang="en-US" dirty="0" smtClean="0"/>
              <a:t>He </a:t>
            </a:r>
            <a:r>
              <a:rPr lang="en-US" dirty="0"/>
              <a:t>made them, but was not </a:t>
            </a:r>
            <a:r>
              <a:rPr lang="en-US" u="sng" dirty="0" smtClean="0"/>
              <a:t>IN</a:t>
            </a:r>
            <a:r>
              <a:rPr lang="en-US" dirty="0" smtClean="0"/>
              <a:t> </a:t>
            </a:r>
            <a:r>
              <a:rPr lang="en-US" dirty="0"/>
              <a:t>them. </a:t>
            </a:r>
            <a:endParaRPr lang="en-US" dirty="0" smtClean="0"/>
          </a:p>
          <a:p>
            <a:r>
              <a:rPr lang="en-US" dirty="0" smtClean="0"/>
              <a:t>Instead</a:t>
            </a:r>
            <a:r>
              <a:rPr lang="en-US" dirty="0"/>
              <a:t>, Elijah sensed God in a "gentle whisper" or a still, small voice. </a:t>
            </a:r>
            <a:endParaRPr lang="en-US" dirty="0" smtClean="0"/>
          </a:p>
          <a:p>
            <a:r>
              <a:rPr lang="en-US" dirty="0" smtClean="0"/>
              <a:t>His </a:t>
            </a:r>
            <a:r>
              <a:rPr lang="en-US" dirty="0"/>
              <a:t>reaction was to wrap his face in his cloak and stand quietly at the mouth of a cave, ready to listen. </a:t>
            </a:r>
          </a:p>
        </p:txBody>
      </p:sp>
      <p:sp>
        <p:nvSpPr>
          <p:cNvPr id="6" name="Text Placeholder 5"/>
          <p:cNvSpPr>
            <a:spLocks noGrp="1"/>
          </p:cNvSpPr>
          <p:nvPr>
            <p:ph type="body" sz="quarter" idx="11"/>
          </p:nvPr>
        </p:nvSpPr>
        <p:spPr/>
        <p:txBody>
          <a:bodyPr/>
          <a:lstStyle/>
          <a:p>
            <a:r>
              <a:rPr lang="en-US" dirty="0" smtClean="0"/>
              <a:t>Let’s continue with 1 </a:t>
            </a:r>
            <a:r>
              <a:rPr lang="en-US" dirty="0"/>
              <a:t>Kings 19:13 </a:t>
            </a:r>
            <a:r>
              <a:rPr lang="en-US" dirty="0" smtClean="0"/>
              <a:t>ERV</a:t>
            </a:r>
            <a:endParaRPr lang="en-US" dirty="0"/>
          </a:p>
        </p:txBody>
      </p:sp>
    </p:spTree>
    <p:extLst>
      <p:ext uri="{BB962C8B-B14F-4D97-AF65-F5344CB8AC3E}">
        <p14:creationId xmlns:p14="http://schemas.microsoft.com/office/powerpoint/2010/main" val="3326535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2. Quiet Spirit</a:t>
            </a:r>
            <a:endParaRPr lang="en-US" dirty="0"/>
          </a:p>
        </p:txBody>
      </p:sp>
      <p:sp>
        <p:nvSpPr>
          <p:cNvPr id="3" name="Content Placeholder 2"/>
          <p:cNvSpPr>
            <a:spLocks noGrp="1"/>
          </p:cNvSpPr>
          <p:nvPr>
            <p:ph idx="1"/>
          </p:nvPr>
        </p:nvSpPr>
        <p:spPr/>
        <p:txBody>
          <a:bodyPr>
            <a:normAutofit/>
          </a:bodyPr>
          <a:lstStyle/>
          <a:p>
            <a:r>
              <a:rPr lang="en-US" dirty="0" smtClean="0"/>
              <a:t>1 Kings 19:13 </a:t>
            </a:r>
            <a:r>
              <a:rPr lang="en-US" baseline="30000" dirty="0" smtClean="0"/>
              <a:t>ERV</a:t>
            </a:r>
          </a:p>
          <a:p>
            <a:pPr lvl="1"/>
            <a:r>
              <a:rPr lang="en-US" baseline="30000" dirty="0" smtClean="0"/>
              <a:t>13</a:t>
            </a:r>
            <a:r>
              <a:rPr lang="en-US" dirty="0" smtClean="0"/>
              <a:t>When Elijah heard the voice, he used his coat to </a:t>
            </a:r>
            <a:r>
              <a:rPr lang="en-US" u="sng" dirty="0"/>
              <a:t>cover his face and went to the entrance to the cave and stood there</a:t>
            </a:r>
            <a:r>
              <a:rPr lang="en-US" dirty="0" smtClean="0"/>
              <a:t>.</a:t>
            </a:r>
          </a:p>
        </p:txBody>
      </p:sp>
      <p:sp>
        <p:nvSpPr>
          <p:cNvPr id="4" name="Text Placeholder 3"/>
          <p:cNvSpPr>
            <a:spLocks noGrp="1"/>
          </p:cNvSpPr>
          <p:nvPr>
            <p:ph type="body" sz="quarter" idx="11"/>
          </p:nvPr>
        </p:nvSpPr>
        <p:spPr>
          <a:xfrm>
            <a:off x="0" y="4440025"/>
            <a:ext cx="12192000" cy="2417976"/>
          </a:xfrm>
        </p:spPr>
        <p:txBody>
          <a:bodyPr/>
          <a:lstStyle/>
          <a:p>
            <a:r>
              <a:rPr lang="en-US" dirty="0"/>
              <a:t>Some of you may be familiar with </a:t>
            </a:r>
            <a:r>
              <a:rPr lang="en-US" dirty="0" smtClean="0"/>
              <a:t>the passage which </a:t>
            </a:r>
            <a:r>
              <a:rPr lang="en-US" dirty="0"/>
              <a:t>instructs us to, </a:t>
            </a:r>
            <a:r>
              <a:rPr lang="en-US" i="1" dirty="0">
                <a:solidFill>
                  <a:schemeClr val="accent3">
                    <a:lumMod val="50000"/>
                  </a:schemeClr>
                </a:solidFill>
              </a:rPr>
              <a:t>"Be still, and know that I am God." </a:t>
            </a:r>
          </a:p>
          <a:p>
            <a:r>
              <a:rPr lang="en-US" dirty="0"/>
              <a:t>Psalm 46:10</a:t>
            </a:r>
            <a:r>
              <a:rPr lang="en-US" dirty="0" smtClean="0"/>
              <a:t> </a:t>
            </a:r>
            <a:r>
              <a:rPr lang="en-US" dirty="0"/>
              <a:t>reads a little differently in the ERV and MSG versions. </a:t>
            </a:r>
          </a:p>
        </p:txBody>
      </p:sp>
    </p:spTree>
    <p:extLst>
      <p:ext uri="{BB962C8B-B14F-4D97-AF65-F5344CB8AC3E}">
        <p14:creationId xmlns:p14="http://schemas.microsoft.com/office/powerpoint/2010/main" val="8012446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2. Quiet Spirit</a:t>
            </a:r>
            <a:endParaRPr lang="en-US" dirty="0"/>
          </a:p>
        </p:txBody>
      </p:sp>
      <p:sp>
        <p:nvSpPr>
          <p:cNvPr id="3" name="Content Placeholder 2"/>
          <p:cNvSpPr>
            <a:spLocks noGrp="1"/>
          </p:cNvSpPr>
          <p:nvPr>
            <p:ph idx="1"/>
          </p:nvPr>
        </p:nvSpPr>
        <p:spPr/>
        <p:txBody>
          <a:bodyPr>
            <a:normAutofit/>
          </a:bodyPr>
          <a:lstStyle/>
          <a:p>
            <a:r>
              <a:rPr lang="en-US" dirty="0" smtClean="0"/>
              <a:t>Psalm 46:10 </a:t>
            </a:r>
            <a:r>
              <a:rPr lang="en-US" baseline="30000" dirty="0" smtClean="0"/>
              <a:t>ERV </a:t>
            </a:r>
          </a:p>
          <a:p>
            <a:pPr lvl="1"/>
            <a:r>
              <a:rPr lang="en-US" baseline="30000" dirty="0" smtClean="0"/>
              <a:t>10</a:t>
            </a:r>
            <a:r>
              <a:rPr lang="en-US" dirty="0" smtClean="0"/>
              <a:t>God says, “</a:t>
            </a:r>
            <a:r>
              <a:rPr lang="en-US" u="sng" dirty="0" smtClean="0"/>
              <a:t>Stop fighting </a:t>
            </a:r>
            <a:r>
              <a:rPr lang="en-US" dirty="0" smtClean="0"/>
              <a:t>and know that I am God! I am the one who defeats the nations; I am the one who controls the world.”</a:t>
            </a:r>
          </a:p>
          <a:p>
            <a:r>
              <a:rPr lang="en-US" dirty="0" smtClean="0"/>
              <a:t>Psalm 46:10 </a:t>
            </a:r>
            <a:r>
              <a:rPr lang="en-US" baseline="30000" dirty="0" smtClean="0"/>
              <a:t>MSG </a:t>
            </a:r>
          </a:p>
          <a:p>
            <a:pPr lvl="1"/>
            <a:r>
              <a:rPr lang="en-US" baseline="30000" dirty="0" smtClean="0"/>
              <a:t>10</a:t>
            </a:r>
            <a:r>
              <a:rPr lang="en-US" dirty="0" smtClean="0"/>
              <a:t>“</a:t>
            </a:r>
            <a:r>
              <a:rPr lang="en-US" u="sng" dirty="0" smtClean="0"/>
              <a:t>Step out of the traffic</a:t>
            </a:r>
            <a:r>
              <a:rPr lang="en-US" dirty="0" smtClean="0"/>
              <a:t>! Take a long, loving look at me, your High God, above politics, above everything.”</a:t>
            </a:r>
          </a:p>
        </p:txBody>
      </p:sp>
      <p:sp>
        <p:nvSpPr>
          <p:cNvPr id="4" name="Text Placeholder 3"/>
          <p:cNvSpPr>
            <a:spLocks noGrp="1"/>
          </p:cNvSpPr>
          <p:nvPr>
            <p:ph type="body" sz="quarter" idx="11"/>
          </p:nvPr>
        </p:nvSpPr>
        <p:spPr>
          <a:xfrm>
            <a:off x="0" y="4930219"/>
            <a:ext cx="12192000" cy="1927782"/>
          </a:xfrm>
        </p:spPr>
        <p:txBody>
          <a:bodyPr/>
          <a:lstStyle/>
          <a:p>
            <a:r>
              <a:rPr lang="en-US" dirty="0" smtClean="0"/>
              <a:t>You may be familiar with the scripture that’s instructs us to “wait on the Lord”</a:t>
            </a:r>
          </a:p>
          <a:p>
            <a:r>
              <a:rPr lang="en-US" dirty="0" smtClean="0">
                <a:solidFill>
                  <a:schemeClr val="accent1">
                    <a:lumMod val="75000"/>
                  </a:schemeClr>
                </a:solidFill>
              </a:rPr>
              <a:t>Isaiah </a:t>
            </a:r>
            <a:r>
              <a:rPr lang="en-US" dirty="0">
                <a:solidFill>
                  <a:schemeClr val="accent1">
                    <a:lumMod val="75000"/>
                  </a:schemeClr>
                </a:solidFill>
              </a:rPr>
              <a:t>40:31 </a:t>
            </a:r>
            <a:r>
              <a:rPr lang="en-US" baseline="30000" dirty="0">
                <a:solidFill>
                  <a:schemeClr val="accent1">
                    <a:lumMod val="75000"/>
                  </a:schemeClr>
                </a:solidFill>
              </a:rPr>
              <a:t>MSG</a:t>
            </a:r>
            <a:endParaRPr lang="en-US" dirty="0">
              <a:solidFill>
                <a:schemeClr val="accent1">
                  <a:lumMod val="75000"/>
                </a:schemeClr>
              </a:solidFill>
            </a:endParaRPr>
          </a:p>
        </p:txBody>
      </p:sp>
    </p:spTree>
    <p:extLst>
      <p:ext uri="{BB962C8B-B14F-4D97-AF65-F5344CB8AC3E}">
        <p14:creationId xmlns:p14="http://schemas.microsoft.com/office/powerpoint/2010/main" val="4082205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2. Quiet Spirit</a:t>
            </a:r>
          </a:p>
        </p:txBody>
      </p:sp>
      <p:sp>
        <p:nvSpPr>
          <p:cNvPr id="3" name="Content Placeholder 2"/>
          <p:cNvSpPr>
            <a:spLocks noGrp="1"/>
          </p:cNvSpPr>
          <p:nvPr>
            <p:ph idx="1"/>
          </p:nvPr>
        </p:nvSpPr>
        <p:spPr/>
        <p:txBody>
          <a:bodyPr/>
          <a:lstStyle/>
          <a:p>
            <a:r>
              <a:rPr lang="en-US" dirty="0"/>
              <a:t>Isaiah </a:t>
            </a:r>
            <a:r>
              <a:rPr lang="en-US" dirty="0" smtClean="0"/>
              <a:t>40:31 </a:t>
            </a:r>
            <a:r>
              <a:rPr lang="en-US" baseline="30000" dirty="0" smtClean="0"/>
              <a:t>MSG</a:t>
            </a:r>
          </a:p>
          <a:p>
            <a:pPr lvl="1"/>
            <a:r>
              <a:rPr lang="en-US" baseline="30000" dirty="0" smtClean="0"/>
              <a:t>31</a:t>
            </a:r>
            <a:r>
              <a:rPr lang="en-US" dirty="0" smtClean="0"/>
              <a:t>But those who </a:t>
            </a:r>
            <a:r>
              <a:rPr lang="en-US" u="sng" dirty="0"/>
              <a:t>wait upon God</a:t>
            </a:r>
            <a:r>
              <a:rPr lang="en-US" dirty="0" smtClean="0"/>
              <a:t> get fresh strength. They spread their wings and soar like eagles, They run and don’t get tired, they walk and don’t lag behind.</a:t>
            </a:r>
          </a:p>
        </p:txBody>
      </p:sp>
      <p:sp>
        <p:nvSpPr>
          <p:cNvPr id="7" name="Text Placeholder 6"/>
          <p:cNvSpPr>
            <a:spLocks noGrp="1"/>
          </p:cNvSpPr>
          <p:nvPr>
            <p:ph type="body" sz="quarter" idx="11"/>
          </p:nvPr>
        </p:nvSpPr>
        <p:spPr>
          <a:xfrm>
            <a:off x="0" y="3252248"/>
            <a:ext cx="12192000" cy="3605754"/>
          </a:xfrm>
        </p:spPr>
        <p:txBody>
          <a:bodyPr/>
          <a:lstStyle/>
          <a:p>
            <a:r>
              <a:rPr lang="en-US" dirty="0"/>
              <a:t>WAIT </a:t>
            </a:r>
            <a:r>
              <a:rPr lang="en-US" dirty="0" smtClean="0"/>
              <a:t>– In Hebrew means </a:t>
            </a:r>
            <a:r>
              <a:rPr lang="en-US" dirty="0"/>
              <a:t>to bind together (perhaps by twisting), gather (together), look, patiently, tarry, wait (for, on, upon</a:t>
            </a:r>
            <a:r>
              <a:rPr lang="en-US" dirty="0" smtClean="0"/>
              <a:t>).</a:t>
            </a:r>
          </a:p>
          <a:p>
            <a:r>
              <a:rPr lang="en-US" dirty="0" smtClean="0"/>
              <a:t>Think of being in a 3-legged race with God “bound” to you. You need to stay in step and in sync with Him to move forward.</a:t>
            </a:r>
            <a:endParaRPr lang="en-US" dirty="0"/>
          </a:p>
          <a:p>
            <a:endParaRPr lang="en-US" dirty="0" smtClean="0"/>
          </a:p>
          <a:p>
            <a:r>
              <a:rPr lang="en-US" dirty="0" smtClean="0"/>
              <a:t>3</a:t>
            </a:r>
            <a:r>
              <a:rPr lang="en-US" dirty="0"/>
              <a:t>. Supernatural Peace</a:t>
            </a:r>
          </a:p>
          <a:p>
            <a:r>
              <a:rPr lang="en-US" dirty="0">
                <a:solidFill>
                  <a:schemeClr val="tx1"/>
                </a:solidFill>
              </a:rPr>
              <a:t>Surpassing Understanding:</a:t>
            </a:r>
            <a:endParaRPr lang="en-US" dirty="0"/>
          </a:p>
        </p:txBody>
      </p:sp>
    </p:spTree>
    <p:extLst>
      <p:ext uri="{BB962C8B-B14F-4D97-AF65-F5344CB8AC3E}">
        <p14:creationId xmlns:p14="http://schemas.microsoft.com/office/powerpoint/2010/main" val="32864216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3. Supernatural Peace</a:t>
            </a:r>
            <a:br>
              <a:rPr lang="en-US" dirty="0"/>
            </a:br>
            <a:endParaRPr lang="en-US" dirty="0"/>
          </a:p>
        </p:txBody>
      </p:sp>
      <p:sp>
        <p:nvSpPr>
          <p:cNvPr id="5" name="Content Placeholder 4"/>
          <p:cNvSpPr>
            <a:spLocks noGrp="1"/>
          </p:cNvSpPr>
          <p:nvPr>
            <p:ph type="body" sz="quarter" idx="10"/>
          </p:nvPr>
        </p:nvSpPr>
        <p:spPr/>
        <p:txBody>
          <a:bodyPr/>
          <a:lstStyle/>
          <a:p>
            <a:r>
              <a:rPr lang="en-US" dirty="0" smtClean="0"/>
              <a:t>Surpassing </a:t>
            </a:r>
            <a:r>
              <a:rPr lang="en-US" dirty="0"/>
              <a:t>Understanding</a:t>
            </a:r>
            <a:r>
              <a:rPr lang="en-US" dirty="0" smtClean="0"/>
              <a:t>:</a:t>
            </a:r>
          </a:p>
          <a:p>
            <a:r>
              <a:rPr lang="en-US" dirty="0"/>
              <a:t>One of the most common biblical indicators of God's presence is an inexplicable sense of calm during difficult times.</a:t>
            </a:r>
          </a:p>
        </p:txBody>
      </p:sp>
      <p:sp>
        <p:nvSpPr>
          <p:cNvPr id="8" name="Text Placeholder 7"/>
          <p:cNvSpPr>
            <a:spLocks noGrp="1"/>
          </p:cNvSpPr>
          <p:nvPr>
            <p:ph type="body" sz="quarter" idx="11"/>
          </p:nvPr>
        </p:nvSpPr>
        <p:spPr/>
        <p:txBody>
          <a:bodyPr/>
          <a:lstStyle/>
          <a:p>
            <a:r>
              <a:rPr lang="en-US" dirty="0" smtClean="0"/>
              <a:t>Philippians </a:t>
            </a:r>
            <a:r>
              <a:rPr lang="en-US" dirty="0"/>
              <a:t>4:7 promises </a:t>
            </a:r>
            <a:r>
              <a:rPr lang="en-US" dirty="0" smtClean="0"/>
              <a:t>"</a:t>
            </a:r>
            <a:r>
              <a:rPr lang="en-US" dirty="0"/>
              <a:t>God’s peace</a:t>
            </a:r>
            <a:r>
              <a:rPr lang="en-US" dirty="0" smtClean="0"/>
              <a:t>."</a:t>
            </a:r>
            <a:endParaRPr lang="en-US" dirty="0"/>
          </a:p>
        </p:txBody>
      </p:sp>
    </p:spTree>
    <p:extLst>
      <p:ext uri="{BB962C8B-B14F-4D97-AF65-F5344CB8AC3E}">
        <p14:creationId xmlns:p14="http://schemas.microsoft.com/office/powerpoint/2010/main" val="144313529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3. Supernatural Peace</a:t>
            </a:r>
            <a:endParaRPr lang="en-US" dirty="0"/>
          </a:p>
        </p:txBody>
      </p:sp>
      <p:sp>
        <p:nvSpPr>
          <p:cNvPr id="3" name="Content Placeholder 2"/>
          <p:cNvSpPr>
            <a:spLocks noGrp="1"/>
          </p:cNvSpPr>
          <p:nvPr>
            <p:ph idx="1"/>
          </p:nvPr>
        </p:nvSpPr>
        <p:spPr/>
        <p:txBody>
          <a:bodyPr>
            <a:normAutofit/>
          </a:bodyPr>
          <a:lstStyle/>
          <a:p>
            <a:pPr marL="284163" defTabSz="685800">
              <a:lnSpc>
                <a:spcPct val="80000"/>
              </a:lnSpc>
              <a:spcBef>
                <a:spcPts val="0"/>
              </a:spcBef>
              <a:spcAft>
                <a:spcPts val="1200"/>
              </a:spcAft>
              <a:tabLst>
                <a:tab pos="1770063" algn="l"/>
              </a:tabLst>
            </a:pPr>
            <a:r>
              <a:rPr lang="en-US" dirty="0" smtClean="0"/>
              <a:t> </a:t>
            </a:r>
            <a:r>
              <a:rPr lang="en-US" sz="4000" i="1" dirty="0">
                <a:solidFill>
                  <a:schemeClr val="accent1">
                    <a:lumMod val="75000"/>
                  </a:schemeClr>
                </a:solidFill>
              </a:rPr>
              <a:t>Philippians 4:7 </a:t>
            </a:r>
            <a:r>
              <a:rPr lang="en-US" sz="4000" i="1" baseline="30000" dirty="0">
                <a:solidFill>
                  <a:schemeClr val="accent1">
                    <a:lumMod val="75000"/>
                  </a:schemeClr>
                </a:solidFill>
              </a:rPr>
              <a:t>ERV </a:t>
            </a:r>
          </a:p>
          <a:p>
            <a:pPr marL="457200" lvl="1" defTabSz="685800">
              <a:lnSpc>
                <a:spcPct val="85000"/>
              </a:lnSpc>
              <a:spcBef>
                <a:spcPts val="0"/>
              </a:spcBef>
              <a:spcAft>
                <a:spcPts val="600"/>
              </a:spcAft>
            </a:pPr>
            <a:r>
              <a:rPr lang="en-US" sz="3600" baseline="30000" dirty="0">
                <a:solidFill>
                  <a:schemeClr val="accent3">
                    <a:lumMod val="50000"/>
                  </a:schemeClr>
                </a:solidFill>
              </a:rPr>
              <a:t>7</a:t>
            </a:r>
            <a:r>
              <a:rPr lang="en-US" sz="3600" dirty="0">
                <a:solidFill>
                  <a:schemeClr val="accent3">
                    <a:lumMod val="50000"/>
                  </a:schemeClr>
                </a:solidFill>
              </a:rPr>
              <a:t>And because you belong to Christ Jesus, </a:t>
            </a:r>
            <a:r>
              <a:rPr lang="en-US" u="sng" dirty="0"/>
              <a:t>God’s peace will stand guard over all your thoughts and feelings</a:t>
            </a:r>
            <a:r>
              <a:rPr lang="en-US" sz="3600" dirty="0">
                <a:solidFill>
                  <a:schemeClr val="accent3">
                    <a:lumMod val="50000"/>
                  </a:schemeClr>
                </a:solidFill>
              </a:rPr>
              <a:t>. His peace can do this far better than our human minds. </a:t>
            </a:r>
          </a:p>
        </p:txBody>
      </p:sp>
      <p:sp>
        <p:nvSpPr>
          <p:cNvPr id="4" name="Text Placeholder 3"/>
          <p:cNvSpPr>
            <a:spLocks noGrp="1"/>
          </p:cNvSpPr>
          <p:nvPr>
            <p:ph type="body" sz="quarter" idx="11"/>
          </p:nvPr>
        </p:nvSpPr>
        <p:spPr>
          <a:xfrm>
            <a:off x="0" y="3289956"/>
            <a:ext cx="12192000" cy="3568046"/>
          </a:xfrm>
        </p:spPr>
        <p:txBody>
          <a:bodyPr/>
          <a:lstStyle/>
          <a:p>
            <a:r>
              <a:rPr lang="en-US" dirty="0"/>
              <a:t>This means feeling calm even when your logical circumstances say you should be worried</a:t>
            </a:r>
            <a:r>
              <a:rPr lang="en-US" dirty="0" smtClean="0"/>
              <a:t>.</a:t>
            </a:r>
          </a:p>
          <a:p>
            <a:r>
              <a:rPr lang="en-US" dirty="0" smtClean="0"/>
              <a:t>This is ONLY possible because Jesus sent the Holy Spirit to us.</a:t>
            </a:r>
          </a:p>
          <a:p>
            <a:endParaRPr lang="en-US" dirty="0" smtClean="0"/>
          </a:p>
          <a:p>
            <a:r>
              <a:rPr lang="en-US" dirty="0" smtClean="0">
                <a:solidFill>
                  <a:schemeClr val="tx1"/>
                </a:solidFill>
              </a:rPr>
              <a:t>The </a:t>
            </a:r>
            <a:r>
              <a:rPr lang="en-US" dirty="0">
                <a:solidFill>
                  <a:schemeClr val="tx1"/>
                </a:solidFill>
              </a:rPr>
              <a:t>Comforter: </a:t>
            </a:r>
            <a:endParaRPr lang="en-US" dirty="0" smtClean="0">
              <a:solidFill>
                <a:schemeClr val="tx1"/>
              </a:solidFill>
            </a:endParaRPr>
          </a:p>
          <a:p>
            <a:r>
              <a:rPr lang="en-US" dirty="0" smtClean="0"/>
              <a:t>Jesus </a:t>
            </a:r>
            <a:r>
              <a:rPr lang="en-US" dirty="0"/>
              <a:t>refers to </a:t>
            </a:r>
            <a:r>
              <a:rPr lang="en-US" dirty="0" smtClean="0"/>
              <a:t>the Holy </a:t>
            </a:r>
            <a:r>
              <a:rPr lang="en-US" dirty="0"/>
              <a:t>Spirit as the "Helper" or "Comforter</a:t>
            </a:r>
            <a:r>
              <a:rPr lang="en-US" dirty="0" smtClean="0"/>
              <a:t>" </a:t>
            </a:r>
            <a:r>
              <a:rPr lang="en-US" dirty="0"/>
              <a:t>sent to bring emotional and spiritual relief</a:t>
            </a:r>
            <a:r>
              <a:rPr lang="en-US" dirty="0" smtClean="0"/>
              <a:t>. </a:t>
            </a:r>
            <a:r>
              <a:rPr lang="en-US" dirty="0" smtClean="0">
                <a:solidFill>
                  <a:schemeClr val="tx1"/>
                </a:solidFill>
              </a:rPr>
              <a:t>See </a:t>
            </a:r>
            <a:r>
              <a:rPr lang="en-US" dirty="0">
                <a:solidFill>
                  <a:schemeClr val="tx1"/>
                </a:solidFill>
              </a:rPr>
              <a:t>in John 14:26-27</a:t>
            </a:r>
          </a:p>
        </p:txBody>
      </p:sp>
    </p:spTree>
    <p:extLst>
      <p:ext uri="{BB962C8B-B14F-4D97-AF65-F5344CB8AC3E}">
        <p14:creationId xmlns:p14="http://schemas.microsoft.com/office/powerpoint/2010/main" val="1106359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3. Supernatural Peace</a:t>
            </a:r>
            <a:endParaRPr lang="en-US" dirty="0"/>
          </a:p>
        </p:txBody>
      </p:sp>
      <p:sp>
        <p:nvSpPr>
          <p:cNvPr id="3" name="Content Placeholder 2"/>
          <p:cNvSpPr>
            <a:spLocks noGrp="1"/>
          </p:cNvSpPr>
          <p:nvPr>
            <p:ph idx="1"/>
          </p:nvPr>
        </p:nvSpPr>
        <p:spPr/>
        <p:txBody>
          <a:bodyPr>
            <a:normAutofit/>
          </a:bodyPr>
          <a:lstStyle/>
          <a:p>
            <a:r>
              <a:rPr lang="en-US" dirty="0" smtClean="0"/>
              <a:t>John 14:26-27 </a:t>
            </a:r>
            <a:r>
              <a:rPr lang="en-US" baseline="30000" dirty="0" smtClean="0"/>
              <a:t>ERV </a:t>
            </a:r>
          </a:p>
          <a:p>
            <a:pPr lvl="1"/>
            <a:r>
              <a:rPr lang="en-US" baseline="30000" dirty="0" smtClean="0"/>
              <a:t>26</a:t>
            </a:r>
            <a:r>
              <a:rPr lang="en-US" dirty="0" smtClean="0"/>
              <a:t>But the Helper will teach you everything and cause you to remember all that I told you. This Helper is the Holy Spirit that the Father will send in my name. </a:t>
            </a:r>
            <a:r>
              <a:rPr lang="en-US" baseline="30000" dirty="0" smtClean="0"/>
              <a:t>27</a:t>
            </a:r>
            <a:r>
              <a:rPr lang="en-US" dirty="0" smtClean="0"/>
              <a:t>“I leave you peace. It is my own peace I give you. </a:t>
            </a:r>
            <a:r>
              <a:rPr lang="en-US" u="sng" dirty="0"/>
              <a:t>I give you peace in a different way than the world does</a:t>
            </a:r>
            <a:r>
              <a:rPr lang="en-US" dirty="0" smtClean="0"/>
              <a:t>. So don’t be troubled. Don’t be afraid.</a:t>
            </a:r>
          </a:p>
        </p:txBody>
      </p:sp>
      <p:sp>
        <p:nvSpPr>
          <p:cNvPr id="5" name="Text Placeholder 4"/>
          <p:cNvSpPr>
            <a:spLocks noGrp="1"/>
          </p:cNvSpPr>
          <p:nvPr>
            <p:ph type="body" sz="quarter" idx="11"/>
          </p:nvPr>
        </p:nvSpPr>
        <p:spPr/>
        <p:txBody>
          <a:bodyPr/>
          <a:lstStyle/>
          <a:p>
            <a:r>
              <a:rPr lang="en-US" dirty="0"/>
              <a:t>When God appeared to comfort or reassure someone, the reaction shifted from terror to deep rest, relief, and obedience</a:t>
            </a:r>
            <a:r>
              <a:rPr lang="en-US" dirty="0" smtClean="0"/>
              <a:t>.</a:t>
            </a:r>
            <a:endParaRPr lang="en-US" dirty="0"/>
          </a:p>
        </p:txBody>
      </p:sp>
      <p:sp>
        <p:nvSpPr>
          <p:cNvPr id="4" name="Text Placeholder 5"/>
          <p:cNvSpPr txBox="1">
            <a:spLocks/>
          </p:cNvSpPr>
          <p:nvPr/>
        </p:nvSpPr>
        <p:spPr>
          <a:xfrm>
            <a:off x="0" y="4697587"/>
            <a:ext cx="12192000" cy="1198880"/>
          </a:xfrm>
          <a:prstGeom prst="rect">
            <a:avLst/>
          </a:prstGeom>
        </p:spPr>
        <p:txBody>
          <a:bodyPr/>
          <a:lstStyle>
            <a:lvl1pPr marL="0" indent="0" algn="l" defTabSz="514350" rtl="0" eaLnBrk="1" latinLnBrk="0" hangingPunct="1">
              <a:lnSpc>
                <a:spcPct val="90000"/>
              </a:lnSpc>
              <a:spcBef>
                <a:spcPts val="563"/>
              </a:spcBef>
              <a:buFont typeface="Arial" panose="020B0604020202020204" pitchFamily="34" charset="0"/>
              <a:buNone/>
              <a:defRPr lang="en-US" sz="4000" b="1" kern="1200" smtClean="0">
                <a:solidFill>
                  <a:schemeClr val="accent1">
                    <a:lumMod val="50000"/>
                  </a:schemeClr>
                </a:solidFill>
                <a:effectLst>
                  <a:outerShdw blurRad="50800" dist="38100" dir="2700000" algn="tl" rotWithShape="0">
                    <a:prstClr val="black">
                      <a:alpha val="75000"/>
                    </a:prstClr>
                  </a:outerShdw>
                </a:effectLst>
                <a:latin typeface="+mn-lt"/>
                <a:ea typeface="+mn-ea"/>
                <a:cs typeface="+mn-cs"/>
              </a:defRPr>
            </a:lvl1pPr>
            <a:lvl2pPr marL="257175"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tx1"/>
                </a:solidFill>
                <a:effectLst>
                  <a:outerShdw blurRad="50800" dist="38100" dir="2700000" algn="tl" rotWithShape="0">
                    <a:prstClr val="black">
                      <a:alpha val="76000"/>
                    </a:prstClr>
                  </a:outerShdw>
                </a:effectLst>
                <a:latin typeface="+mn-lt"/>
                <a:ea typeface="+mn-ea"/>
                <a:cs typeface="+mn-cs"/>
              </a:defRPr>
            </a:lvl2pPr>
            <a:lvl3pPr marL="514350" indent="0" algn="l" defTabSz="514350" rtl="0" eaLnBrk="1" latinLnBrk="0" hangingPunct="1">
              <a:lnSpc>
                <a:spcPct val="90000"/>
              </a:lnSpc>
              <a:spcBef>
                <a:spcPts val="281"/>
              </a:spcBef>
              <a:buFont typeface="Arial" panose="020B0604020202020204" pitchFamily="34" charset="0"/>
              <a:buNone/>
              <a:defRPr lang="en-US" sz="3600" b="1" i="1" kern="1200" smtClean="0">
                <a:solidFill>
                  <a:schemeClr val="accent1"/>
                </a:solidFill>
                <a:effectLst>
                  <a:outerShdw blurRad="50800" dist="38100" dir="2700000" algn="tl" rotWithShape="0">
                    <a:prstClr val="black">
                      <a:alpha val="75000"/>
                    </a:prstClr>
                  </a:outerShdw>
                </a:effectLst>
                <a:latin typeface="+mn-lt"/>
                <a:ea typeface="+mn-ea"/>
                <a:cs typeface="+mn-cs"/>
              </a:defRPr>
            </a:lvl3pPr>
            <a:lvl4pPr marL="771525" indent="0" algn="l" defTabSz="514350" rtl="0" eaLnBrk="1" latinLnBrk="0" hangingPunct="1">
              <a:lnSpc>
                <a:spcPct val="90000"/>
              </a:lnSpc>
              <a:spcBef>
                <a:spcPts val="281"/>
              </a:spcBef>
              <a:buFont typeface="Arial" panose="020B0604020202020204" pitchFamily="34" charset="0"/>
              <a:buNone/>
              <a:defRPr lang="en-US" sz="3200" b="1" kern="1200" smtClean="0">
                <a:solidFill>
                  <a:schemeClr val="accent1"/>
                </a:solidFill>
                <a:effectLst>
                  <a:outerShdw blurRad="50800" dist="38100" dir="2700000" algn="tl" rotWithShape="0">
                    <a:prstClr val="black">
                      <a:alpha val="75000"/>
                    </a:prstClr>
                  </a:outerShdw>
                </a:effectLst>
                <a:latin typeface="+mn-lt"/>
                <a:ea typeface="+mn-ea"/>
                <a:cs typeface="+mn-cs"/>
              </a:defRPr>
            </a:lvl4pPr>
            <a:lvl5pPr marL="1028700" indent="0" algn="l" defTabSz="514350" rtl="0" eaLnBrk="1" latinLnBrk="0" hangingPunct="1">
              <a:lnSpc>
                <a:spcPct val="90000"/>
              </a:lnSpc>
              <a:spcBef>
                <a:spcPts val="281"/>
              </a:spcBef>
              <a:buFont typeface="Arial" panose="020B0604020202020204" pitchFamily="34" charset="0"/>
              <a:buNone/>
              <a:defRPr lang="en-US" sz="3200" b="1" kern="1200" dirty="0">
                <a:solidFill>
                  <a:schemeClr val="accent1"/>
                </a:solidFill>
                <a:effectLst>
                  <a:outerShdw blurRad="50800" dist="38100" dir="2700000" algn="tl" rotWithShape="0">
                    <a:prstClr val="black">
                      <a:alpha val="75000"/>
                    </a:prstClr>
                  </a:outerShdw>
                </a:effectLst>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a:lstStyle>
          <a:p>
            <a:endParaRPr lang="en-US" dirty="0"/>
          </a:p>
        </p:txBody>
      </p:sp>
    </p:spTree>
    <p:extLst>
      <p:ext uri="{BB962C8B-B14F-4D97-AF65-F5344CB8AC3E}">
        <p14:creationId xmlns:p14="http://schemas.microsoft.com/office/powerpoint/2010/main" val="3700286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3. Supernatural Peace</a:t>
            </a:r>
            <a:endParaRPr lang="en-US" dirty="0"/>
          </a:p>
        </p:txBody>
      </p:sp>
      <p:sp>
        <p:nvSpPr>
          <p:cNvPr id="3" name="Content Placeholder 2"/>
          <p:cNvSpPr>
            <a:spLocks noGrp="1"/>
          </p:cNvSpPr>
          <p:nvPr>
            <p:ph type="body" sz="quarter" idx="10"/>
          </p:nvPr>
        </p:nvSpPr>
        <p:spPr>
          <a:xfrm>
            <a:off x="147955" y="1171852"/>
            <a:ext cx="11894820" cy="4870729"/>
          </a:xfrm>
        </p:spPr>
        <p:txBody>
          <a:bodyPr>
            <a:normAutofit/>
          </a:bodyPr>
          <a:lstStyle/>
          <a:p>
            <a:r>
              <a:rPr lang="en-US" dirty="0" smtClean="0"/>
              <a:t>Consider Gideon: </a:t>
            </a:r>
          </a:p>
          <a:p>
            <a:r>
              <a:rPr lang="en-US" dirty="0" smtClean="0"/>
              <a:t>Israel was oppressed by the Midianites and an Angel visited Gideon to inform him he was going to be their deliverer.</a:t>
            </a:r>
          </a:p>
          <a:p>
            <a:r>
              <a:rPr lang="en-US" dirty="0" smtClean="0"/>
              <a:t>When Gideon realized he was speaking directly to the </a:t>
            </a:r>
            <a:r>
              <a:rPr lang="en-US" u="sng" dirty="0" smtClean="0"/>
              <a:t>Angel of the Lord</a:t>
            </a:r>
            <a:r>
              <a:rPr lang="en-US" dirty="0" smtClean="0"/>
              <a:t> (Judges 6:22–24), he panicked, fearing death. </a:t>
            </a:r>
          </a:p>
          <a:p>
            <a:r>
              <a:rPr lang="en-US" dirty="0" smtClean="0"/>
              <a:t>God responded, "Peace! Do not be afraid." Gideon’s fear instantly vanished, and he built an altar named "The Lord is Peace."</a:t>
            </a:r>
          </a:p>
        </p:txBody>
      </p:sp>
      <p:sp>
        <p:nvSpPr>
          <p:cNvPr id="4" name="Text Placeholder 3"/>
          <p:cNvSpPr>
            <a:spLocks noGrp="1"/>
          </p:cNvSpPr>
          <p:nvPr>
            <p:ph type="body" sz="quarter" idx="11"/>
          </p:nvPr>
        </p:nvSpPr>
        <p:spPr/>
        <p:txBody>
          <a:bodyPr/>
          <a:lstStyle/>
          <a:p>
            <a:r>
              <a:rPr lang="en-US" dirty="0"/>
              <a:t>Judges 6:22–24 </a:t>
            </a:r>
            <a:r>
              <a:rPr lang="en-US" baseline="30000" dirty="0"/>
              <a:t>ERV </a:t>
            </a:r>
          </a:p>
        </p:txBody>
      </p:sp>
    </p:spTree>
    <p:extLst>
      <p:ext uri="{BB962C8B-B14F-4D97-AF65-F5344CB8AC3E}">
        <p14:creationId xmlns:p14="http://schemas.microsoft.com/office/powerpoint/2010/main" val="30985594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3. Supernatural Peace</a:t>
            </a:r>
            <a:endParaRPr lang="en-US" dirty="0"/>
          </a:p>
        </p:txBody>
      </p:sp>
      <p:sp>
        <p:nvSpPr>
          <p:cNvPr id="3" name="Content Placeholder 2"/>
          <p:cNvSpPr>
            <a:spLocks noGrp="1"/>
          </p:cNvSpPr>
          <p:nvPr>
            <p:ph idx="1"/>
          </p:nvPr>
        </p:nvSpPr>
        <p:spPr/>
        <p:txBody>
          <a:bodyPr>
            <a:normAutofit/>
          </a:bodyPr>
          <a:lstStyle/>
          <a:p>
            <a:r>
              <a:rPr lang="en-US" dirty="0" smtClean="0"/>
              <a:t>Judges 6:22–24 </a:t>
            </a:r>
            <a:r>
              <a:rPr lang="en-US" baseline="30000" dirty="0" smtClean="0"/>
              <a:t>ERV </a:t>
            </a:r>
          </a:p>
          <a:p>
            <a:pPr lvl="1"/>
            <a:r>
              <a:rPr lang="en-US" baseline="30000" dirty="0" smtClean="0"/>
              <a:t>22</a:t>
            </a:r>
            <a:r>
              <a:rPr lang="en-US" dirty="0" smtClean="0"/>
              <a:t>Then Gideon realized that he had been talking to the angel of the Lord. So he shouted, “Oh, Lord God! I have seen the angel of the Lord face to face!”</a:t>
            </a:r>
            <a:r>
              <a:rPr lang="en-US" baseline="30000" dirty="0" smtClean="0"/>
              <a:t>23</a:t>
            </a:r>
            <a:r>
              <a:rPr lang="en-US" dirty="0" smtClean="0"/>
              <a:t>But the Lord said to Gideon, “</a:t>
            </a:r>
            <a:r>
              <a:rPr lang="en-US" u="sng" dirty="0"/>
              <a:t>Calm down! Don’t be afraid! You will not die!</a:t>
            </a:r>
            <a:r>
              <a:rPr lang="en-US" dirty="0"/>
              <a:t>” </a:t>
            </a:r>
            <a:r>
              <a:rPr lang="en-US" baseline="30000" dirty="0" smtClean="0"/>
              <a:t>24</a:t>
            </a:r>
            <a:r>
              <a:rPr lang="en-US" dirty="0" smtClean="0"/>
              <a:t>So Gideon built an altar there to worship the Lord and named it “The Lord is Peace.” </a:t>
            </a:r>
          </a:p>
        </p:txBody>
      </p:sp>
      <p:sp>
        <p:nvSpPr>
          <p:cNvPr id="4" name="Text Placeholder 3"/>
          <p:cNvSpPr>
            <a:spLocks noGrp="1"/>
          </p:cNvSpPr>
          <p:nvPr>
            <p:ph type="body" sz="quarter" idx="11"/>
          </p:nvPr>
        </p:nvSpPr>
        <p:spPr>
          <a:xfrm>
            <a:off x="0" y="4440025"/>
            <a:ext cx="12192000" cy="2417976"/>
          </a:xfrm>
        </p:spPr>
        <p:txBody>
          <a:bodyPr/>
          <a:lstStyle/>
          <a:p>
            <a:r>
              <a:rPr lang="en-US" dirty="0" smtClean="0"/>
              <a:t>I should mention that many scholars believe that when the Bible speaks of “The Angel of the Lord”, it is referring to the pre-incarnate Jesus.</a:t>
            </a:r>
          </a:p>
          <a:p>
            <a:endParaRPr lang="en-US" dirty="0" smtClean="0"/>
          </a:p>
          <a:p>
            <a:r>
              <a:rPr lang="en-US" dirty="0" smtClean="0"/>
              <a:t>4</a:t>
            </a:r>
            <a:r>
              <a:rPr lang="en-US" dirty="0"/>
              <a:t>. Internal Conviction and Joy</a:t>
            </a:r>
          </a:p>
        </p:txBody>
      </p:sp>
    </p:spTree>
    <p:extLst>
      <p:ext uri="{BB962C8B-B14F-4D97-AF65-F5344CB8AC3E}">
        <p14:creationId xmlns:p14="http://schemas.microsoft.com/office/powerpoint/2010/main" val="17443198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4. Internal Conviction and Joy</a:t>
            </a:r>
            <a:endParaRPr lang="en-US" dirty="0"/>
          </a:p>
        </p:txBody>
      </p:sp>
      <p:sp>
        <p:nvSpPr>
          <p:cNvPr id="3" name="Content Placeholder 2"/>
          <p:cNvSpPr>
            <a:spLocks noGrp="1"/>
          </p:cNvSpPr>
          <p:nvPr>
            <p:ph type="body" sz="quarter" idx="10"/>
          </p:nvPr>
        </p:nvSpPr>
        <p:spPr/>
        <p:txBody>
          <a:bodyPr>
            <a:normAutofit/>
          </a:bodyPr>
          <a:lstStyle/>
          <a:p>
            <a:r>
              <a:rPr lang="en-US" dirty="0" smtClean="0"/>
              <a:t>Sensing a perfect, holy God often caused characters to instantly see their own imperfections, leading to deep humility and repentance.</a:t>
            </a:r>
          </a:p>
        </p:txBody>
      </p:sp>
      <p:sp>
        <p:nvSpPr>
          <p:cNvPr id="5" name="Text Placeholder 4"/>
          <p:cNvSpPr>
            <a:spLocks noGrp="1"/>
          </p:cNvSpPr>
          <p:nvPr>
            <p:ph type="body" sz="quarter" idx="11"/>
          </p:nvPr>
        </p:nvSpPr>
        <p:spPr/>
        <p:txBody>
          <a:bodyPr/>
          <a:lstStyle/>
          <a:p>
            <a:r>
              <a:rPr lang="en-US" dirty="0" smtClean="0"/>
              <a:t>Like </a:t>
            </a:r>
            <a:r>
              <a:rPr lang="en-US" dirty="0" smtClean="0">
                <a:solidFill>
                  <a:schemeClr val="tx1"/>
                </a:solidFill>
              </a:rPr>
              <a:t>Isaiah</a:t>
            </a:r>
            <a:endParaRPr lang="en-US" dirty="0"/>
          </a:p>
        </p:txBody>
      </p:sp>
    </p:spTree>
    <p:extLst>
      <p:ext uri="{BB962C8B-B14F-4D97-AF65-F5344CB8AC3E}">
        <p14:creationId xmlns:p14="http://schemas.microsoft.com/office/powerpoint/2010/main" val="323715610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66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4. Internal Conviction and Joy</a:t>
            </a:r>
            <a:endParaRPr lang="en-US" dirty="0"/>
          </a:p>
        </p:txBody>
      </p:sp>
      <p:sp>
        <p:nvSpPr>
          <p:cNvPr id="3" name="Content Placeholder 2"/>
          <p:cNvSpPr>
            <a:spLocks noGrp="1"/>
          </p:cNvSpPr>
          <p:nvPr>
            <p:ph idx="1"/>
          </p:nvPr>
        </p:nvSpPr>
        <p:spPr>
          <a:xfrm>
            <a:off x="74645" y="3318235"/>
            <a:ext cx="12117355" cy="3539765"/>
          </a:xfrm>
        </p:spPr>
        <p:txBody>
          <a:bodyPr>
            <a:normAutofit/>
          </a:bodyPr>
          <a:lstStyle/>
          <a:p>
            <a:pPr>
              <a:tabLst>
                <a:tab pos="688975" algn="l"/>
                <a:tab pos="1770063" algn="l"/>
              </a:tabLst>
            </a:pPr>
            <a:r>
              <a:rPr lang="en-US" dirty="0" smtClean="0"/>
              <a:t>Isaiah 6:5 </a:t>
            </a:r>
            <a:r>
              <a:rPr lang="en-US" baseline="30000" dirty="0" smtClean="0"/>
              <a:t>ERV </a:t>
            </a:r>
          </a:p>
          <a:p>
            <a:pPr lvl="1"/>
            <a:r>
              <a:rPr lang="en-US" baseline="30000" dirty="0" smtClean="0"/>
              <a:t>5</a:t>
            </a:r>
            <a:r>
              <a:rPr lang="en-US" dirty="0" smtClean="0"/>
              <a:t>I was frightened and said, “</a:t>
            </a:r>
            <a:r>
              <a:rPr lang="en-US" u="sng" dirty="0" smtClean="0"/>
              <a:t>Oh, no! I will be destroyed</a:t>
            </a:r>
            <a:r>
              <a:rPr lang="en-US" dirty="0" smtClean="0"/>
              <a:t>. I am not pure enough to speak to God, and I live among people who are not pure enough to speak to him. But I have seen the King, the Lord All-Powerful.”</a:t>
            </a:r>
          </a:p>
        </p:txBody>
      </p:sp>
      <p:sp>
        <p:nvSpPr>
          <p:cNvPr id="4" name="Text Placeholder 3"/>
          <p:cNvSpPr>
            <a:spLocks noGrp="1"/>
          </p:cNvSpPr>
          <p:nvPr>
            <p:ph type="body" sz="quarter" idx="11"/>
          </p:nvPr>
        </p:nvSpPr>
        <p:spPr>
          <a:xfrm>
            <a:off x="0" y="1156996"/>
            <a:ext cx="12192000" cy="2076398"/>
          </a:xfrm>
          <a:ln w="28575">
            <a:solidFill>
              <a:schemeClr val="tx2"/>
            </a:solidFill>
          </a:ln>
        </p:spPr>
        <p:txBody>
          <a:bodyPr/>
          <a:lstStyle/>
          <a:p>
            <a:pPr lvl="0">
              <a:tabLst>
                <a:tab pos="688975" algn="l"/>
                <a:tab pos="1770063" algn="l"/>
              </a:tabLst>
            </a:pPr>
            <a:r>
              <a:rPr lang="en-US" dirty="0" smtClean="0">
                <a:solidFill>
                  <a:schemeClr val="tx1"/>
                </a:solidFill>
              </a:rPr>
              <a:t>Isaiah:</a:t>
            </a:r>
            <a:endParaRPr lang="en-US" dirty="0">
              <a:solidFill>
                <a:schemeClr val="tx1"/>
              </a:solidFill>
            </a:endParaRPr>
          </a:p>
          <a:p>
            <a:pPr lvl="0">
              <a:tabLst>
                <a:tab pos="688975" algn="l"/>
                <a:tab pos="1770063" algn="l"/>
              </a:tabLst>
            </a:pPr>
            <a:r>
              <a:rPr lang="en-US" dirty="0">
                <a:solidFill>
                  <a:schemeClr val="tx1"/>
                </a:solidFill>
              </a:rPr>
              <a:t>When Isaiah sensed God in the temple (Isaiah 6:5), he did not feel happy or comforted first. </a:t>
            </a:r>
          </a:p>
          <a:p>
            <a:pPr lvl="0">
              <a:tabLst>
                <a:tab pos="688975" algn="l"/>
                <a:tab pos="1770063" algn="l"/>
              </a:tabLst>
            </a:pPr>
            <a:r>
              <a:rPr lang="en-US" dirty="0">
                <a:solidFill>
                  <a:schemeClr val="tx1"/>
                </a:solidFill>
              </a:rPr>
              <a:t>Instead, he cried </a:t>
            </a:r>
            <a:r>
              <a:rPr lang="en-US" dirty="0" smtClean="0">
                <a:solidFill>
                  <a:schemeClr val="tx1"/>
                </a:solidFill>
              </a:rPr>
              <a:t>out</a:t>
            </a:r>
            <a:r>
              <a:rPr lang="en-US" dirty="0">
                <a:solidFill>
                  <a:schemeClr val="tx1"/>
                </a:solidFill>
              </a:rPr>
              <a:t> </a:t>
            </a:r>
            <a:r>
              <a:rPr lang="en-US" dirty="0" smtClean="0">
                <a:solidFill>
                  <a:schemeClr val="tx1"/>
                </a:solidFill>
              </a:rPr>
              <a:t>in fear.</a:t>
            </a:r>
            <a:endParaRPr lang="en-US" dirty="0">
              <a:solidFill>
                <a:schemeClr val="tx1"/>
              </a:solidFill>
            </a:endParaRPr>
          </a:p>
        </p:txBody>
      </p:sp>
    </p:spTree>
    <p:extLst>
      <p:ext uri="{BB962C8B-B14F-4D97-AF65-F5344CB8AC3E}">
        <p14:creationId xmlns:p14="http://schemas.microsoft.com/office/powerpoint/2010/main" val="233927123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66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4. Internal Conviction and Joy</a:t>
            </a:r>
            <a:endParaRPr lang="en-US" dirty="0"/>
          </a:p>
        </p:txBody>
      </p:sp>
      <p:sp>
        <p:nvSpPr>
          <p:cNvPr id="3" name="Content Placeholder 2"/>
          <p:cNvSpPr>
            <a:spLocks noGrp="1"/>
          </p:cNvSpPr>
          <p:nvPr>
            <p:ph idx="1"/>
          </p:nvPr>
        </p:nvSpPr>
        <p:spPr>
          <a:xfrm>
            <a:off x="62203" y="2978870"/>
            <a:ext cx="12058261" cy="3879130"/>
          </a:xfrm>
        </p:spPr>
        <p:txBody>
          <a:bodyPr>
            <a:normAutofit/>
          </a:bodyPr>
          <a:lstStyle/>
          <a:p>
            <a:r>
              <a:rPr lang="en-US" dirty="0" smtClean="0"/>
              <a:t>Luke 5:8 </a:t>
            </a:r>
            <a:r>
              <a:rPr lang="en-US" baseline="30000" dirty="0" smtClean="0"/>
              <a:t>ERV </a:t>
            </a:r>
          </a:p>
          <a:p>
            <a:pPr lvl="1"/>
            <a:r>
              <a:rPr lang="en-US" baseline="30000" dirty="0" smtClean="0"/>
              <a:t>8-9</a:t>
            </a:r>
            <a:r>
              <a:rPr lang="en-US" dirty="0" smtClean="0"/>
              <a:t>The fishermen were all amazed at the many fish they caught. When Simon Peter saw this, </a:t>
            </a:r>
            <a:r>
              <a:rPr lang="en-US" u="sng" dirty="0"/>
              <a:t>he bowed down before Jesus</a:t>
            </a:r>
            <a:r>
              <a:rPr lang="en-US" dirty="0" smtClean="0"/>
              <a:t> and said, “Go away from me, Lord. I am a sinful man!”</a:t>
            </a:r>
            <a:endParaRPr lang="en-US" dirty="0"/>
          </a:p>
        </p:txBody>
      </p:sp>
      <p:sp>
        <p:nvSpPr>
          <p:cNvPr id="4" name="Text Placeholder 3"/>
          <p:cNvSpPr txBox="1">
            <a:spLocks/>
          </p:cNvSpPr>
          <p:nvPr/>
        </p:nvSpPr>
        <p:spPr>
          <a:xfrm>
            <a:off x="-4667" y="1025021"/>
            <a:ext cx="12192000" cy="1746459"/>
          </a:xfrm>
          <a:prstGeom prst="rect">
            <a:avLst/>
          </a:prstGeom>
          <a:gradFill flip="none" rotWithShape="1">
            <a:gsLst>
              <a:gs pos="0">
                <a:schemeClr val="accent6">
                  <a:lumMod val="20000"/>
                  <a:lumOff val="80000"/>
                </a:schemeClr>
              </a:gs>
              <a:gs pos="100000">
                <a:schemeClr val="bg1"/>
              </a:gs>
            </a:gsLst>
            <a:lin ang="5400000" scaled="1"/>
            <a:tileRect/>
          </a:gradFill>
          <a:ln w="28575">
            <a:solidFill>
              <a:schemeClr val="tx2"/>
            </a:solidFill>
          </a:ln>
        </p:spPr>
        <p:txBody>
          <a:bodyPr vert="horz" lIns="91440" tIns="45720" rIns="91440" bIns="45720" rtlCol="0" anchor="b">
            <a:noAutofit/>
          </a:bodyPr>
          <a:lstStyle>
            <a:lvl1pPr lvl="0" indent="0" defTabSz="514350">
              <a:lnSpc>
                <a:spcPct val="90000"/>
              </a:lnSpc>
              <a:spcBef>
                <a:spcPts val="563"/>
              </a:spcBef>
              <a:buFont typeface="Arial" panose="020B0604020202020204" pitchFamily="34" charset="0"/>
              <a:buNone/>
              <a:tabLst>
                <a:tab pos="688975" algn="l"/>
                <a:tab pos="1770063" algn="l"/>
              </a:tabLst>
              <a:defRPr lang="en-US" sz="3200" b="1">
                <a:effectLst>
                  <a:outerShdw blurRad="38100" dist="38100" dir="2700000" algn="tl">
                    <a:srgbClr val="000000">
                      <a:alpha val="43137"/>
                    </a:srgbClr>
                  </a:outerShdw>
                </a:effectLst>
              </a:defRPr>
            </a:lvl1pPr>
            <a:lvl2pPr marL="257175" indent="0" defTabSz="514350">
              <a:lnSpc>
                <a:spcPct val="90000"/>
              </a:lnSpc>
              <a:spcBef>
                <a:spcPts val="281"/>
              </a:spcBef>
              <a:buFont typeface="Arial" panose="020B0604020202020204" pitchFamily="34" charset="0"/>
              <a:buNone/>
              <a:defRPr lang="en-US" sz="3600" b="1" i="1" smtClean="0">
                <a:effectLst>
                  <a:outerShdw blurRad="50800" dist="38100" dir="2700000" algn="tl" rotWithShape="0">
                    <a:prstClr val="black">
                      <a:alpha val="76000"/>
                    </a:prstClr>
                  </a:outerShdw>
                </a:effectLst>
              </a:defRPr>
            </a:lvl2pPr>
            <a:lvl3pPr marL="514350" indent="0" defTabSz="514350">
              <a:lnSpc>
                <a:spcPct val="90000"/>
              </a:lnSpc>
              <a:spcBef>
                <a:spcPts val="281"/>
              </a:spcBef>
              <a:buFont typeface="Arial" panose="020B0604020202020204" pitchFamily="34" charset="0"/>
              <a:buNone/>
              <a:defRPr lang="en-US" sz="3600" b="1" i="1" smtClean="0">
                <a:solidFill>
                  <a:schemeClr val="accent1"/>
                </a:solidFill>
                <a:effectLst>
                  <a:outerShdw blurRad="50800" dist="38100" dir="2700000" algn="tl" rotWithShape="0">
                    <a:prstClr val="black">
                      <a:alpha val="75000"/>
                    </a:prstClr>
                  </a:outerShdw>
                </a:effectLst>
              </a:defRPr>
            </a:lvl3pPr>
            <a:lvl4pPr marL="771525" indent="0" defTabSz="514350">
              <a:lnSpc>
                <a:spcPct val="90000"/>
              </a:lnSpc>
              <a:spcBef>
                <a:spcPts val="281"/>
              </a:spcBef>
              <a:buFont typeface="Arial" panose="020B0604020202020204" pitchFamily="34" charset="0"/>
              <a:buNone/>
              <a:defRPr lang="en-US" sz="3200" b="1" smtClean="0">
                <a:solidFill>
                  <a:schemeClr val="accent1"/>
                </a:solidFill>
                <a:effectLst>
                  <a:outerShdw blurRad="50800" dist="38100" dir="2700000" algn="tl" rotWithShape="0">
                    <a:prstClr val="black">
                      <a:alpha val="75000"/>
                    </a:prstClr>
                  </a:outerShdw>
                </a:effectLst>
              </a:defRPr>
            </a:lvl4pPr>
            <a:lvl5pPr marL="1028700" indent="0" defTabSz="514350">
              <a:lnSpc>
                <a:spcPct val="90000"/>
              </a:lnSpc>
              <a:spcBef>
                <a:spcPts val="281"/>
              </a:spcBef>
              <a:buFont typeface="Arial" panose="020B0604020202020204" pitchFamily="34" charset="0"/>
              <a:buNone/>
              <a:defRPr lang="en-US" sz="3200" b="1" dirty="0">
                <a:solidFill>
                  <a:schemeClr val="accent1"/>
                </a:solidFill>
                <a:effectLst>
                  <a:outerShdw blurRad="50800" dist="38100" dir="2700000" algn="tl" rotWithShape="0">
                    <a:prstClr val="black">
                      <a:alpha val="75000"/>
                    </a:prstClr>
                  </a:outerShdw>
                </a:effectLst>
              </a:defRPr>
            </a:lvl5pPr>
            <a:lvl6pPr marL="1414463" indent="-128588" defTabSz="514350">
              <a:lnSpc>
                <a:spcPct val="90000"/>
              </a:lnSpc>
              <a:spcBef>
                <a:spcPts val="281"/>
              </a:spcBef>
              <a:buFont typeface="Arial" panose="020B0604020202020204" pitchFamily="34" charset="0"/>
              <a:buChar char="•"/>
              <a:defRPr sz="1013"/>
            </a:lvl6pPr>
            <a:lvl7pPr marL="1671638" indent="-128588" defTabSz="514350">
              <a:lnSpc>
                <a:spcPct val="90000"/>
              </a:lnSpc>
              <a:spcBef>
                <a:spcPts val="281"/>
              </a:spcBef>
              <a:buFont typeface="Arial" panose="020B0604020202020204" pitchFamily="34" charset="0"/>
              <a:buChar char="•"/>
              <a:defRPr sz="1013"/>
            </a:lvl7pPr>
            <a:lvl8pPr marL="1928813" indent="-128588" defTabSz="514350">
              <a:lnSpc>
                <a:spcPct val="90000"/>
              </a:lnSpc>
              <a:spcBef>
                <a:spcPts val="281"/>
              </a:spcBef>
              <a:buFont typeface="Arial" panose="020B0604020202020204" pitchFamily="34" charset="0"/>
              <a:buChar char="•"/>
              <a:defRPr sz="1013"/>
            </a:lvl8pPr>
            <a:lvl9pPr marL="2185988" indent="-128588" defTabSz="514350">
              <a:lnSpc>
                <a:spcPct val="90000"/>
              </a:lnSpc>
              <a:spcBef>
                <a:spcPts val="281"/>
              </a:spcBef>
              <a:buFont typeface="Arial" panose="020B0604020202020204" pitchFamily="34" charset="0"/>
              <a:buChar char="•"/>
              <a:defRPr sz="1013"/>
            </a:lvl9pPr>
          </a:lstStyle>
          <a:p>
            <a:r>
              <a:rPr lang="en-US" dirty="0"/>
              <a:t>Peter: </a:t>
            </a:r>
          </a:p>
          <a:p>
            <a:r>
              <a:rPr lang="en-US" dirty="0"/>
              <a:t>After witnessing a miraculous catch of fish and realizing Jesus' divine power (Luke 5:8), Peter fell at Jesus’ </a:t>
            </a:r>
            <a:r>
              <a:rPr lang="en-US" dirty="0" smtClean="0"/>
              <a:t>knees.</a:t>
            </a:r>
            <a:endParaRPr lang="en-US" dirty="0"/>
          </a:p>
        </p:txBody>
      </p:sp>
    </p:spTree>
    <p:extLst>
      <p:ext uri="{BB962C8B-B14F-4D97-AF65-F5344CB8AC3E}">
        <p14:creationId xmlns:p14="http://schemas.microsoft.com/office/powerpoint/2010/main" val="5052960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66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4. Internal Conviction and Joy</a:t>
            </a:r>
            <a:endParaRPr lang="en-US" dirty="0"/>
          </a:p>
        </p:txBody>
      </p:sp>
      <p:sp>
        <p:nvSpPr>
          <p:cNvPr id="3" name="Content Placeholder 2"/>
          <p:cNvSpPr>
            <a:spLocks noGrp="1"/>
          </p:cNvSpPr>
          <p:nvPr>
            <p:ph idx="1"/>
          </p:nvPr>
        </p:nvSpPr>
        <p:spPr>
          <a:xfrm>
            <a:off x="74645" y="2950590"/>
            <a:ext cx="12117355" cy="3907410"/>
          </a:xfrm>
        </p:spPr>
        <p:txBody>
          <a:bodyPr>
            <a:normAutofit/>
          </a:bodyPr>
          <a:lstStyle/>
          <a:p>
            <a:r>
              <a:rPr lang="en-US" dirty="0" smtClean="0"/>
              <a:t>Psalm 16:11 </a:t>
            </a:r>
            <a:r>
              <a:rPr lang="en-US" baseline="30000" dirty="0" smtClean="0"/>
              <a:t>NKJV </a:t>
            </a:r>
          </a:p>
          <a:p>
            <a:pPr lvl="1"/>
            <a:r>
              <a:rPr lang="en-US" baseline="30000" dirty="0" smtClean="0"/>
              <a:t>11</a:t>
            </a:r>
            <a:r>
              <a:rPr lang="en-US" dirty="0"/>
              <a:t>You will show me the path of life</a:t>
            </a:r>
            <a:r>
              <a:rPr lang="en-US" dirty="0" smtClean="0"/>
              <a:t>; </a:t>
            </a:r>
            <a:r>
              <a:rPr lang="en-US" u="sng" dirty="0"/>
              <a:t>In Your presence is fullness of joy</a:t>
            </a:r>
            <a:r>
              <a:rPr lang="en-US" dirty="0" smtClean="0"/>
              <a:t>; At </a:t>
            </a:r>
            <a:r>
              <a:rPr lang="en-US" dirty="0"/>
              <a:t>Your right hand are pleasures forevermore.</a:t>
            </a:r>
            <a:endParaRPr lang="en-US" dirty="0" smtClean="0"/>
          </a:p>
        </p:txBody>
      </p:sp>
      <p:sp>
        <p:nvSpPr>
          <p:cNvPr id="4" name="Text Placeholder 3"/>
          <p:cNvSpPr>
            <a:spLocks noGrp="1"/>
          </p:cNvSpPr>
          <p:nvPr>
            <p:ph type="body" sz="quarter" idx="11"/>
          </p:nvPr>
        </p:nvSpPr>
        <p:spPr>
          <a:xfrm>
            <a:off x="0" y="1156996"/>
            <a:ext cx="12192000" cy="1701538"/>
          </a:xfrm>
          <a:gradFill flip="none" rotWithShape="1">
            <a:gsLst>
              <a:gs pos="0">
                <a:schemeClr val="accent6">
                  <a:lumMod val="20000"/>
                  <a:lumOff val="80000"/>
                </a:schemeClr>
              </a:gs>
              <a:gs pos="100000">
                <a:schemeClr val="bg1"/>
              </a:gs>
            </a:gsLst>
            <a:lin ang="5400000" scaled="1"/>
            <a:tileRect/>
          </a:gradFill>
          <a:ln w="28575">
            <a:solidFill>
              <a:schemeClr val="tx2"/>
            </a:solidFill>
          </a:ln>
        </p:spPr>
        <p:txBody>
          <a:bodyPr vert="horz" lIns="91440" tIns="45720" rIns="91440" bIns="45720" rtlCol="0" anchor="b">
            <a:noAutofit/>
          </a:bodyPr>
          <a:lstStyle/>
          <a:p>
            <a:pPr>
              <a:tabLst>
                <a:tab pos="688975" algn="l"/>
                <a:tab pos="1770063" algn="l"/>
              </a:tabLst>
            </a:pPr>
            <a:r>
              <a:rPr lang="en-US" dirty="0">
                <a:solidFill>
                  <a:schemeClr val="tx1"/>
                </a:solidFill>
              </a:rPr>
              <a:t>Fullness of Joy: </a:t>
            </a:r>
          </a:p>
          <a:p>
            <a:pPr>
              <a:tabLst>
                <a:tab pos="688975" algn="l"/>
                <a:tab pos="1770063" algn="l"/>
              </a:tabLst>
            </a:pPr>
            <a:r>
              <a:rPr lang="en-US" dirty="0">
                <a:solidFill>
                  <a:schemeClr val="tx1"/>
                </a:solidFill>
              </a:rPr>
              <a:t>Psalm 16:11 </a:t>
            </a:r>
            <a:r>
              <a:rPr lang="en-US" dirty="0" smtClean="0">
                <a:solidFill>
                  <a:schemeClr val="tx1"/>
                </a:solidFill>
              </a:rPr>
              <a:t>promises </a:t>
            </a:r>
            <a:r>
              <a:rPr lang="en-US" dirty="0">
                <a:solidFill>
                  <a:schemeClr val="tx1"/>
                </a:solidFill>
              </a:rPr>
              <a:t>joy</a:t>
            </a:r>
            <a:r>
              <a:rPr lang="en-US" dirty="0" smtClean="0">
                <a:solidFill>
                  <a:schemeClr val="tx1"/>
                </a:solidFill>
              </a:rPr>
              <a:t>.</a:t>
            </a:r>
            <a:endParaRPr lang="en-US" dirty="0">
              <a:solidFill>
                <a:schemeClr val="tx1"/>
              </a:solidFill>
            </a:endParaRPr>
          </a:p>
          <a:p>
            <a:pPr>
              <a:tabLst>
                <a:tab pos="688975" algn="l"/>
                <a:tab pos="1770063" algn="l"/>
              </a:tabLst>
            </a:pPr>
            <a:endParaRPr lang="en-US" dirty="0">
              <a:solidFill>
                <a:schemeClr val="tx1"/>
              </a:solidFill>
            </a:endParaRPr>
          </a:p>
        </p:txBody>
      </p:sp>
    </p:spTree>
    <p:extLst>
      <p:ext uri="{BB962C8B-B14F-4D97-AF65-F5344CB8AC3E}">
        <p14:creationId xmlns:p14="http://schemas.microsoft.com/office/powerpoint/2010/main" val="26721267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sz="6600" b="1" kern="1200" dirty="0" smtClean="0">
                <a:solidFill>
                  <a:schemeClr val="accent2">
                    <a:lumMod val="75000"/>
                  </a:schemeClr>
                </a:solidFill>
                <a:effectLst>
                  <a:outerShdw blurRad="50800" dist="38100" dir="2700000" algn="tl" rotWithShape="0">
                    <a:srgbClr val="000000">
                      <a:alpha val="75000"/>
                    </a:srgbClr>
                  </a:outerShdw>
                </a:effectLst>
                <a:latin typeface="+mn-lt"/>
                <a:ea typeface="+mj-ea"/>
                <a:cs typeface="+mj-cs"/>
              </a:rPr>
              <a:t>4. Internal Conviction and Joy</a:t>
            </a:r>
            <a:endParaRPr lang="en-US" dirty="0"/>
          </a:p>
        </p:txBody>
      </p:sp>
      <p:sp>
        <p:nvSpPr>
          <p:cNvPr id="3" name="Content Placeholder 2"/>
          <p:cNvSpPr>
            <a:spLocks noGrp="1"/>
          </p:cNvSpPr>
          <p:nvPr>
            <p:ph idx="1"/>
          </p:nvPr>
        </p:nvSpPr>
        <p:spPr>
          <a:xfrm>
            <a:off x="74645" y="2658359"/>
            <a:ext cx="12117355" cy="4199641"/>
          </a:xfrm>
        </p:spPr>
        <p:txBody>
          <a:bodyPr>
            <a:normAutofit/>
          </a:bodyPr>
          <a:lstStyle/>
          <a:p>
            <a:r>
              <a:rPr lang="en-US" dirty="0" smtClean="0"/>
              <a:t>Isaiah 30:21 </a:t>
            </a:r>
            <a:r>
              <a:rPr lang="en-US" baseline="30000" dirty="0" smtClean="0"/>
              <a:t>ERV </a:t>
            </a:r>
          </a:p>
          <a:p>
            <a:pPr lvl="1"/>
            <a:r>
              <a:rPr lang="en-US" baseline="30000" dirty="0" smtClean="0"/>
              <a:t>21</a:t>
            </a:r>
            <a:r>
              <a:rPr lang="en-US" dirty="0" smtClean="0"/>
              <a:t>If you wander from the right path, either to the right or to the left, you will hear a voice behind you saying, “</a:t>
            </a:r>
            <a:r>
              <a:rPr lang="en-US" u="sng" dirty="0"/>
              <a:t>You should go this way. Here is the right way.</a:t>
            </a:r>
            <a:r>
              <a:rPr lang="en-US" dirty="0" smtClean="0"/>
              <a:t>”</a:t>
            </a:r>
            <a:endParaRPr lang="en-US" dirty="0"/>
          </a:p>
        </p:txBody>
      </p:sp>
      <p:sp>
        <p:nvSpPr>
          <p:cNvPr id="4" name="Text Placeholder 3"/>
          <p:cNvSpPr>
            <a:spLocks noGrp="1"/>
          </p:cNvSpPr>
          <p:nvPr>
            <p:ph type="body" sz="quarter" idx="11"/>
          </p:nvPr>
        </p:nvSpPr>
        <p:spPr>
          <a:xfrm>
            <a:off x="0" y="1101684"/>
            <a:ext cx="12192000" cy="1556675"/>
          </a:xfrm>
          <a:gradFill flip="none" rotWithShape="1">
            <a:gsLst>
              <a:gs pos="0">
                <a:schemeClr val="accent6">
                  <a:lumMod val="20000"/>
                  <a:lumOff val="80000"/>
                </a:schemeClr>
              </a:gs>
              <a:gs pos="100000">
                <a:schemeClr val="bg1"/>
              </a:gs>
            </a:gsLst>
            <a:lin ang="5400000" scaled="1"/>
            <a:tileRect/>
          </a:gradFill>
          <a:ln w="28575">
            <a:solidFill>
              <a:schemeClr val="tx2"/>
            </a:solidFill>
          </a:ln>
        </p:spPr>
        <p:txBody>
          <a:bodyPr vert="horz" lIns="91440" tIns="45720" rIns="91440" bIns="45720" rtlCol="0" anchor="b">
            <a:noAutofit/>
          </a:bodyPr>
          <a:lstStyle/>
          <a:p>
            <a:pPr>
              <a:tabLst>
                <a:tab pos="688975" algn="l"/>
                <a:tab pos="1770063" algn="l"/>
              </a:tabLst>
            </a:pPr>
            <a:r>
              <a:rPr lang="en-US" dirty="0" smtClean="0">
                <a:solidFill>
                  <a:schemeClr val="tx1"/>
                </a:solidFill>
              </a:rPr>
              <a:t>A </a:t>
            </a:r>
            <a:r>
              <a:rPr lang="en-US" dirty="0">
                <a:solidFill>
                  <a:schemeClr val="tx1"/>
                </a:solidFill>
              </a:rPr>
              <a:t>Gentle Nudge: </a:t>
            </a:r>
            <a:endParaRPr lang="en-US" dirty="0" smtClean="0">
              <a:solidFill>
                <a:schemeClr val="tx1"/>
              </a:solidFill>
            </a:endParaRPr>
          </a:p>
          <a:p>
            <a:pPr>
              <a:tabLst>
                <a:tab pos="688975" algn="l"/>
                <a:tab pos="1770063" algn="l"/>
              </a:tabLst>
            </a:pPr>
            <a:r>
              <a:rPr lang="en-US" dirty="0" smtClean="0">
                <a:solidFill>
                  <a:schemeClr val="tx1"/>
                </a:solidFill>
              </a:rPr>
              <a:t>In </a:t>
            </a:r>
            <a:r>
              <a:rPr lang="en-US" dirty="0">
                <a:solidFill>
                  <a:schemeClr val="tx1"/>
                </a:solidFill>
              </a:rPr>
              <a:t>Isaiah 30:21, the Bible describes hearing a voice behind you </a:t>
            </a:r>
            <a:r>
              <a:rPr lang="en-US" dirty="0" smtClean="0">
                <a:solidFill>
                  <a:schemeClr val="tx1"/>
                </a:solidFill>
              </a:rPr>
              <a:t>giving instructions, </a:t>
            </a:r>
            <a:r>
              <a:rPr lang="en-US" dirty="0">
                <a:solidFill>
                  <a:schemeClr val="tx1"/>
                </a:solidFill>
              </a:rPr>
              <a:t>which represents the Holy Spirit guiding your conscience.</a:t>
            </a:r>
          </a:p>
        </p:txBody>
      </p:sp>
    </p:spTree>
    <p:extLst>
      <p:ext uri="{BB962C8B-B14F-4D97-AF65-F5344CB8AC3E}">
        <p14:creationId xmlns:p14="http://schemas.microsoft.com/office/powerpoint/2010/main" val="9453986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5. Faith, Not Only Feelings</a:t>
            </a:r>
            <a:endParaRPr lang="en-US" dirty="0"/>
          </a:p>
        </p:txBody>
      </p:sp>
      <p:sp>
        <p:nvSpPr>
          <p:cNvPr id="3" name="Content Placeholder 2"/>
          <p:cNvSpPr>
            <a:spLocks noGrp="1"/>
          </p:cNvSpPr>
          <p:nvPr>
            <p:ph idx="1"/>
          </p:nvPr>
        </p:nvSpPr>
        <p:spPr>
          <a:xfrm>
            <a:off x="74645" y="3685880"/>
            <a:ext cx="12117355" cy="3172120"/>
          </a:xfrm>
        </p:spPr>
        <p:txBody>
          <a:bodyPr>
            <a:normAutofit/>
          </a:bodyPr>
          <a:lstStyle/>
          <a:p>
            <a:r>
              <a:rPr lang="en-US" dirty="0" smtClean="0"/>
              <a:t>2 Corinthians 5:7 </a:t>
            </a:r>
            <a:r>
              <a:rPr lang="en-US" baseline="30000" dirty="0" smtClean="0"/>
              <a:t>ERV </a:t>
            </a:r>
          </a:p>
          <a:p>
            <a:pPr lvl="1"/>
            <a:r>
              <a:rPr lang="en-US" baseline="30000" dirty="0" smtClean="0"/>
              <a:t>7</a:t>
            </a:r>
            <a:r>
              <a:rPr lang="en-US" u="sng" dirty="0"/>
              <a:t>We live by what we believe will happen</a:t>
            </a:r>
            <a:r>
              <a:rPr lang="en-US" dirty="0" smtClean="0"/>
              <a:t>, not by what we can see.</a:t>
            </a:r>
          </a:p>
          <a:p>
            <a:endParaRPr lang="en-US" dirty="0"/>
          </a:p>
        </p:txBody>
      </p:sp>
      <p:sp>
        <p:nvSpPr>
          <p:cNvPr id="4" name="Text Placeholder 3"/>
          <p:cNvSpPr>
            <a:spLocks noGrp="1"/>
          </p:cNvSpPr>
          <p:nvPr>
            <p:ph type="body" sz="quarter" idx="11"/>
          </p:nvPr>
        </p:nvSpPr>
        <p:spPr>
          <a:xfrm>
            <a:off x="0" y="1027521"/>
            <a:ext cx="12192000" cy="2658359"/>
          </a:xfrm>
          <a:gradFill flip="none" rotWithShape="1">
            <a:gsLst>
              <a:gs pos="0">
                <a:schemeClr val="accent6">
                  <a:lumMod val="20000"/>
                  <a:lumOff val="80000"/>
                </a:schemeClr>
              </a:gs>
              <a:gs pos="100000">
                <a:schemeClr val="bg1"/>
              </a:gs>
            </a:gsLst>
            <a:lin ang="5400000" scaled="1"/>
            <a:tileRect/>
          </a:gradFill>
          <a:ln w="28575">
            <a:solidFill>
              <a:schemeClr val="tx2"/>
            </a:solidFill>
          </a:ln>
        </p:spPr>
        <p:txBody>
          <a:bodyPr vert="horz" lIns="91440" tIns="45720" rIns="91440" bIns="45720" rtlCol="0" anchor="b">
            <a:noAutofit/>
          </a:bodyPr>
          <a:lstStyle/>
          <a:p>
            <a:pPr>
              <a:tabLst>
                <a:tab pos="688975" algn="l"/>
                <a:tab pos="1770063" algn="l"/>
              </a:tabLst>
            </a:pPr>
            <a:r>
              <a:rPr lang="en-US" dirty="0">
                <a:solidFill>
                  <a:schemeClr val="tx1"/>
                </a:solidFill>
              </a:rPr>
              <a:t>The Bible balances the desire to "feel" God with the command to trust Him even when He feels distant.</a:t>
            </a:r>
          </a:p>
          <a:p>
            <a:pPr>
              <a:tabLst>
                <a:tab pos="688975" algn="l"/>
                <a:tab pos="1770063" algn="l"/>
              </a:tabLst>
            </a:pPr>
            <a:r>
              <a:rPr lang="en-US" dirty="0">
                <a:solidFill>
                  <a:schemeClr val="tx1"/>
                </a:solidFill>
              </a:rPr>
              <a:t>Walking by Faith: </a:t>
            </a:r>
          </a:p>
          <a:p>
            <a:pPr>
              <a:tabLst>
                <a:tab pos="688975" algn="l"/>
                <a:tab pos="1770063" algn="l"/>
              </a:tabLst>
            </a:pPr>
            <a:r>
              <a:rPr lang="en-US" dirty="0">
                <a:solidFill>
                  <a:schemeClr val="tx1"/>
                </a:solidFill>
              </a:rPr>
              <a:t>2 Corinthians 5:7 says, "We walk by faith, not by sight" (or by raw emotion).</a:t>
            </a:r>
          </a:p>
        </p:txBody>
      </p:sp>
    </p:spTree>
    <p:extLst>
      <p:ext uri="{BB962C8B-B14F-4D97-AF65-F5344CB8AC3E}">
        <p14:creationId xmlns:p14="http://schemas.microsoft.com/office/powerpoint/2010/main" val="7572891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a:r>
              <a:rPr lang="en-US" dirty="0" smtClean="0"/>
              <a:t>5. Faith, Not Only Feelings</a:t>
            </a:r>
            <a:endParaRPr lang="en-US" dirty="0"/>
          </a:p>
        </p:txBody>
      </p:sp>
      <p:sp>
        <p:nvSpPr>
          <p:cNvPr id="3" name="Content Placeholder 2"/>
          <p:cNvSpPr>
            <a:spLocks noGrp="1"/>
          </p:cNvSpPr>
          <p:nvPr>
            <p:ph idx="1"/>
          </p:nvPr>
        </p:nvSpPr>
        <p:spPr>
          <a:xfrm>
            <a:off x="74645" y="3261674"/>
            <a:ext cx="12117355" cy="3596326"/>
          </a:xfrm>
        </p:spPr>
        <p:txBody>
          <a:bodyPr>
            <a:normAutofit/>
          </a:bodyPr>
          <a:lstStyle/>
          <a:p>
            <a:r>
              <a:rPr lang="en-US" dirty="0" smtClean="0"/>
              <a:t>James 4:8 </a:t>
            </a:r>
            <a:r>
              <a:rPr lang="en-US" baseline="30000" dirty="0" smtClean="0"/>
              <a:t>ERV </a:t>
            </a:r>
          </a:p>
          <a:p>
            <a:pPr lvl="1"/>
            <a:r>
              <a:rPr lang="en-US" baseline="30000" dirty="0" smtClean="0"/>
              <a:t>8</a:t>
            </a:r>
            <a:r>
              <a:rPr lang="en-US" u="sng" dirty="0"/>
              <a:t>Come near to God and he will come near to you</a:t>
            </a:r>
            <a:r>
              <a:rPr lang="en-US" dirty="0" smtClean="0"/>
              <a:t>. You are sinners, so clean sin out of your lives. You are trying to follow God and the world at the same time. Make your thinking pure.</a:t>
            </a:r>
          </a:p>
        </p:txBody>
      </p:sp>
      <p:sp>
        <p:nvSpPr>
          <p:cNvPr id="4" name="Text Placeholder 3"/>
          <p:cNvSpPr>
            <a:spLocks noGrp="1"/>
          </p:cNvSpPr>
          <p:nvPr>
            <p:ph type="body" sz="quarter" idx="11"/>
          </p:nvPr>
        </p:nvSpPr>
        <p:spPr>
          <a:xfrm>
            <a:off x="37322" y="1036948"/>
            <a:ext cx="12192000" cy="2224726"/>
          </a:xfrm>
          <a:gradFill flip="none" rotWithShape="1">
            <a:gsLst>
              <a:gs pos="0">
                <a:schemeClr val="accent6">
                  <a:lumMod val="20000"/>
                  <a:lumOff val="80000"/>
                </a:schemeClr>
              </a:gs>
              <a:gs pos="100000">
                <a:schemeClr val="bg1"/>
              </a:gs>
            </a:gsLst>
            <a:lin ang="5400000" scaled="1"/>
            <a:tileRect/>
          </a:gradFill>
          <a:ln w="28575">
            <a:solidFill>
              <a:schemeClr val="tx2"/>
            </a:solidFill>
          </a:ln>
        </p:spPr>
        <p:txBody>
          <a:bodyPr vert="horz" lIns="91440" tIns="45720" rIns="91440" bIns="45720" rtlCol="0" anchor="b">
            <a:noAutofit/>
          </a:bodyPr>
          <a:lstStyle/>
          <a:p>
            <a:pPr>
              <a:tabLst>
                <a:tab pos="688975" algn="l"/>
                <a:tab pos="1770063" algn="l"/>
              </a:tabLst>
            </a:pPr>
            <a:r>
              <a:rPr lang="en-US" dirty="0">
                <a:solidFill>
                  <a:schemeClr val="tx1"/>
                </a:solidFill>
              </a:rPr>
              <a:t>Unconditional Closeness: </a:t>
            </a:r>
          </a:p>
          <a:p>
            <a:pPr>
              <a:tabLst>
                <a:tab pos="688975" algn="l"/>
                <a:tab pos="1770063" algn="l"/>
              </a:tabLst>
            </a:pPr>
            <a:r>
              <a:rPr lang="en-US" dirty="0">
                <a:solidFill>
                  <a:schemeClr val="tx1"/>
                </a:solidFill>
              </a:rPr>
              <a:t>James 4:8 promises that God will “draw near to you." </a:t>
            </a:r>
          </a:p>
          <a:p>
            <a:pPr>
              <a:tabLst>
                <a:tab pos="688975" algn="l"/>
                <a:tab pos="1770063" algn="l"/>
              </a:tabLst>
            </a:pPr>
            <a:r>
              <a:rPr lang="en-US" dirty="0">
                <a:solidFill>
                  <a:schemeClr val="tx1"/>
                </a:solidFill>
              </a:rPr>
              <a:t>The Bible emphasizes that God is present based on His promise, whether a person actively feels an emotional rush or not.</a:t>
            </a:r>
          </a:p>
        </p:txBody>
      </p:sp>
    </p:spTree>
    <p:extLst>
      <p:ext uri="{BB962C8B-B14F-4D97-AF65-F5344CB8AC3E}">
        <p14:creationId xmlns:p14="http://schemas.microsoft.com/office/powerpoint/2010/main" val="42360072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People Feel</a:t>
            </a:r>
          </a:p>
        </p:txBody>
      </p:sp>
      <p:sp>
        <p:nvSpPr>
          <p:cNvPr id="3" name="Content Placeholder 2"/>
          <p:cNvSpPr>
            <a:spLocks noGrp="1"/>
          </p:cNvSpPr>
          <p:nvPr>
            <p:ph idx="1"/>
          </p:nvPr>
        </p:nvSpPr>
        <p:spPr/>
        <p:txBody>
          <a:bodyPr>
            <a:normAutofit/>
          </a:bodyPr>
          <a:lstStyle/>
          <a:p>
            <a:pPr marL="4572000" indent="-4572000">
              <a:spcAft>
                <a:spcPts val="2400"/>
              </a:spcAft>
              <a:tabLst>
                <a:tab pos="4572000" algn="l"/>
              </a:tabLst>
            </a:pPr>
            <a:r>
              <a:rPr lang="en-US" dirty="0"/>
              <a:t>Deep Peace:	A sudden calm during a hard time.</a:t>
            </a:r>
          </a:p>
          <a:p>
            <a:pPr marL="4572000" indent="-4572000">
              <a:spcAft>
                <a:spcPts val="2400"/>
              </a:spcAft>
              <a:tabLst>
                <a:tab pos="4572000" algn="l"/>
              </a:tabLst>
            </a:pPr>
            <a:r>
              <a:rPr lang="en-US" dirty="0"/>
              <a:t>Overwhelming Love:	A strong sense of being valued and cared for.</a:t>
            </a:r>
          </a:p>
          <a:p>
            <a:pPr marL="4572000" indent="-4572000">
              <a:spcAft>
                <a:spcPts val="2400"/>
              </a:spcAft>
              <a:tabLst>
                <a:tab pos="4572000" algn="l"/>
              </a:tabLst>
            </a:pPr>
            <a:r>
              <a:rPr lang="en-US" dirty="0"/>
              <a:t>Inner Joy:	Happiness that does not come from outward things.</a:t>
            </a:r>
          </a:p>
          <a:p>
            <a:pPr marL="4572000" indent="-4572000">
              <a:spcAft>
                <a:spcPts val="2400"/>
              </a:spcAft>
              <a:tabLst>
                <a:tab pos="4572000" algn="l"/>
              </a:tabLst>
            </a:pPr>
            <a:r>
              <a:rPr lang="en-US" dirty="0"/>
              <a:t>Conviction:	A quiet, internal nudge to stop doing wrong or to fix a mistake.</a:t>
            </a:r>
          </a:p>
        </p:txBody>
      </p:sp>
    </p:spTree>
    <p:extLst>
      <p:ext uri="{BB962C8B-B14F-4D97-AF65-F5344CB8AC3E}">
        <p14:creationId xmlns:p14="http://schemas.microsoft.com/office/powerpoint/2010/main" val="89425135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 what does this all mean</a:t>
            </a:r>
            <a:r>
              <a:rPr lang="en-US" dirty="0" smtClean="0"/>
              <a:t>?</a:t>
            </a:r>
            <a:endParaRPr lang="en-US" dirty="0"/>
          </a:p>
        </p:txBody>
      </p:sp>
      <p:sp>
        <p:nvSpPr>
          <p:cNvPr id="3" name="Text Placeholder 2"/>
          <p:cNvSpPr>
            <a:spLocks noGrp="1"/>
          </p:cNvSpPr>
          <p:nvPr>
            <p:ph type="body" sz="quarter" idx="10"/>
          </p:nvPr>
        </p:nvSpPr>
        <p:spPr/>
        <p:txBody>
          <a:bodyPr/>
          <a:lstStyle/>
          <a:p>
            <a:r>
              <a:rPr lang="en-US" dirty="0" smtClean="0"/>
              <a:t>To Feel Jesus may be different for different people.</a:t>
            </a:r>
          </a:p>
          <a:p>
            <a:r>
              <a:rPr lang="en-US" dirty="0" smtClean="0"/>
              <a:t>After all, God made us unique and it just stands to reason that He will feel uniquely different to each of us.</a:t>
            </a:r>
          </a:p>
          <a:p>
            <a:r>
              <a:rPr lang="en-US" dirty="0" smtClean="0"/>
              <a:t>We know that men and women “feel” things differently.</a:t>
            </a:r>
          </a:p>
          <a:p>
            <a:r>
              <a:rPr lang="en-US" dirty="0" smtClean="0"/>
              <a:t>God is so amazing and powerful that He can create a custom experience for each of His children.</a:t>
            </a:r>
          </a:p>
          <a:p>
            <a:r>
              <a:rPr lang="en-US" dirty="0" smtClean="0"/>
              <a:t>Don’t despair if your experience differs from someone else.</a:t>
            </a:r>
          </a:p>
          <a:p>
            <a:r>
              <a:rPr lang="en-US" dirty="0" smtClean="0"/>
              <a:t>Lean in to Jesus and allow Him to lean into you.</a:t>
            </a:r>
            <a:endParaRPr lang="en-US" dirty="0"/>
          </a:p>
        </p:txBody>
      </p:sp>
      <p:sp>
        <p:nvSpPr>
          <p:cNvPr id="4" name="Text Placeholder 3"/>
          <p:cNvSpPr>
            <a:spLocks noGrp="1"/>
          </p:cNvSpPr>
          <p:nvPr>
            <p:ph type="body" sz="quarter" idx="11"/>
          </p:nvPr>
        </p:nvSpPr>
        <p:spPr/>
        <p:txBody>
          <a:bodyPr/>
          <a:lstStyle/>
          <a:p>
            <a:r>
              <a:rPr lang="en-US" dirty="0" smtClean="0"/>
              <a:t>Don’t put all your trust in feelings.</a:t>
            </a:r>
            <a:endParaRPr lang="en-US" dirty="0"/>
          </a:p>
        </p:txBody>
      </p:sp>
    </p:spTree>
    <p:extLst>
      <p:ext uri="{BB962C8B-B14F-4D97-AF65-F5344CB8AC3E}">
        <p14:creationId xmlns:p14="http://schemas.microsoft.com/office/powerpoint/2010/main" val="151839513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Don’t put all your trust in feelings</a:t>
            </a:r>
            <a:r>
              <a:rPr lang="en-US" dirty="0" smtClean="0"/>
              <a:t>.</a:t>
            </a:r>
            <a:endParaRPr lang="en-US" dirty="0"/>
          </a:p>
        </p:txBody>
      </p:sp>
      <p:sp>
        <p:nvSpPr>
          <p:cNvPr id="3" name="Text Placeholder 2"/>
          <p:cNvSpPr>
            <a:spLocks noGrp="1"/>
          </p:cNvSpPr>
          <p:nvPr>
            <p:ph type="body" sz="quarter" idx="10"/>
          </p:nvPr>
        </p:nvSpPr>
        <p:spPr/>
        <p:txBody>
          <a:bodyPr/>
          <a:lstStyle/>
          <a:p>
            <a:r>
              <a:rPr lang="en-US" dirty="0"/>
              <a:t>Unchecked </a:t>
            </a:r>
            <a:r>
              <a:rPr lang="en-US" dirty="0" smtClean="0"/>
              <a:t>feelings </a:t>
            </a:r>
            <a:r>
              <a:rPr lang="en-US" dirty="0"/>
              <a:t>can lead us </a:t>
            </a:r>
            <a:r>
              <a:rPr lang="en-US" dirty="0" smtClean="0"/>
              <a:t>astray</a:t>
            </a:r>
          </a:p>
          <a:p>
            <a:r>
              <a:rPr lang="en-US" dirty="0"/>
              <a:t>God uses positive </a:t>
            </a:r>
            <a:r>
              <a:rPr lang="en-US" dirty="0" smtClean="0"/>
              <a:t>feelings </a:t>
            </a:r>
            <a:r>
              <a:rPr lang="en-US" dirty="0"/>
              <a:t>to enrich our lives</a:t>
            </a:r>
            <a:r>
              <a:rPr lang="en-US" dirty="0" smtClean="0"/>
              <a:t>.</a:t>
            </a:r>
          </a:p>
          <a:p>
            <a:r>
              <a:rPr lang="en-US" dirty="0"/>
              <a:t>God uses negative </a:t>
            </a:r>
            <a:r>
              <a:rPr lang="en-US" dirty="0" smtClean="0"/>
              <a:t>feelings </a:t>
            </a:r>
            <a:r>
              <a:rPr lang="en-US" dirty="0"/>
              <a:t>to warn us of a need to change something</a:t>
            </a:r>
            <a:r>
              <a:rPr lang="en-US" dirty="0" smtClean="0"/>
              <a:t>.</a:t>
            </a:r>
          </a:p>
          <a:p>
            <a:r>
              <a:rPr lang="en-US" dirty="0" smtClean="0"/>
              <a:t>But feelings are not what move us forward.</a:t>
            </a:r>
          </a:p>
          <a:p>
            <a:r>
              <a:rPr lang="en-US" dirty="0" smtClean="0"/>
              <a:t>We need faith.</a:t>
            </a:r>
          </a:p>
          <a:p>
            <a:r>
              <a:rPr lang="en-US" dirty="0" smtClean="0"/>
              <a:t>Let me end with this illustration.</a:t>
            </a:r>
            <a:endParaRPr lang="en-US" dirty="0"/>
          </a:p>
        </p:txBody>
      </p:sp>
      <p:sp>
        <p:nvSpPr>
          <p:cNvPr id="4" name="Text Placeholder 3"/>
          <p:cNvSpPr>
            <a:spLocks noGrp="1"/>
          </p:cNvSpPr>
          <p:nvPr>
            <p:ph type="body" sz="quarter" idx="11"/>
          </p:nvPr>
        </p:nvSpPr>
        <p:spPr/>
        <p:txBody>
          <a:bodyPr/>
          <a:lstStyle/>
          <a:p>
            <a:r>
              <a:rPr lang="en-US" dirty="0"/>
              <a:t>Faith - Facts – Feelings</a:t>
            </a:r>
          </a:p>
        </p:txBody>
      </p:sp>
    </p:spTree>
    <p:extLst>
      <p:ext uri="{BB962C8B-B14F-4D97-AF65-F5344CB8AC3E}">
        <p14:creationId xmlns:p14="http://schemas.microsoft.com/office/powerpoint/2010/main" val="19627601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Faith - Facts – Feelings</a:t>
            </a:r>
          </a:p>
        </p:txBody>
      </p:sp>
      <p:pic>
        <p:nvPicPr>
          <p:cNvPr id="7"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156996"/>
            <a:ext cx="12192000" cy="4502125"/>
          </a:xfrm>
        </p:spPr>
      </p:pic>
      <p:sp>
        <p:nvSpPr>
          <p:cNvPr id="9" name="Text Placeholder 8"/>
          <p:cNvSpPr>
            <a:spLocks noGrp="1"/>
          </p:cNvSpPr>
          <p:nvPr>
            <p:ph type="body" sz="quarter" idx="11"/>
          </p:nvPr>
        </p:nvSpPr>
        <p:spPr/>
        <p:txBody>
          <a:bodyPr/>
          <a:lstStyle/>
          <a:p>
            <a:r>
              <a:rPr lang="en-US" dirty="0"/>
              <a:t>Without faith, the train does not move.</a:t>
            </a:r>
          </a:p>
        </p:txBody>
      </p:sp>
    </p:spTree>
    <p:extLst>
      <p:ext uri="{BB962C8B-B14F-4D97-AF65-F5344CB8AC3E}">
        <p14:creationId xmlns:p14="http://schemas.microsoft.com/office/powerpoint/2010/main" val="6271033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5400" dirty="0"/>
              <a:t>Without faith, the train does not move.</a:t>
            </a:r>
          </a:p>
        </p:txBody>
      </p:sp>
      <p:sp>
        <p:nvSpPr>
          <p:cNvPr id="3" name="Content Placeholder 2"/>
          <p:cNvSpPr>
            <a:spLocks noGrp="1"/>
          </p:cNvSpPr>
          <p:nvPr>
            <p:ph idx="1"/>
          </p:nvPr>
        </p:nvSpPr>
        <p:spPr/>
        <p:txBody>
          <a:bodyPr/>
          <a:lstStyle/>
          <a:p>
            <a:r>
              <a:rPr lang="en-US" dirty="0" smtClean="0"/>
              <a:t>Faith must be fueled by facts. </a:t>
            </a:r>
          </a:p>
          <a:p>
            <a:pPr marL="828675" lvl="1" indent="-571500">
              <a:buFont typeface="Arial" panose="020B0604020202020204" pitchFamily="34" charset="0"/>
              <a:buChar char="•"/>
            </a:pPr>
            <a:r>
              <a:rPr lang="en-US" i="0" dirty="0" smtClean="0"/>
              <a:t>Faith in falsehood (rocks not coal) has no power</a:t>
            </a:r>
          </a:p>
          <a:p>
            <a:r>
              <a:rPr lang="en-US" dirty="0" smtClean="0"/>
              <a:t>All the feelings in the world will not fuel the engine </a:t>
            </a:r>
          </a:p>
          <a:p>
            <a:pPr marL="828675" lvl="1" indent="-571500">
              <a:buFont typeface="Arial" panose="020B0604020202020204" pitchFamily="34" charset="0"/>
              <a:buChar char="•"/>
            </a:pPr>
            <a:r>
              <a:rPr lang="en-US" i="0" dirty="0"/>
              <a:t>Faith in feelings lacks power also</a:t>
            </a:r>
          </a:p>
          <a:p>
            <a:r>
              <a:rPr lang="en-US" dirty="0" smtClean="0"/>
              <a:t>God’s Word is fact. God’s love is fact. </a:t>
            </a:r>
          </a:p>
          <a:p>
            <a:pPr marL="828675" lvl="1" indent="-571500">
              <a:buFont typeface="Arial" panose="020B0604020202020204" pitchFamily="34" charset="0"/>
              <a:buChar char="•"/>
            </a:pPr>
            <a:r>
              <a:rPr lang="en-US" i="0" dirty="0"/>
              <a:t>Only faith in God has the power to move you forward.</a:t>
            </a:r>
          </a:p>
          <a:p>
            <a:r>
              <a:rPr lang="en-US" dirty="0" smtClean="0"/>
              <a:t>Only through TRUE faith can we </a:t>
            </a:r>
            <a:r>
              <a:rPr lang="en-US" sz="4400" dirty="0" smtClean="0">
                <a:solidFill>
                  <a:srgbClr val="FF0000"/>
                </a:solidFill>
              </a:rPr>
              <a:t>“Experience Jesus”</a:t>
            </a:r>
            <a:endParaRPr lang="en-US" sz="4400" dirty="0">
              <a:solidFill>
                <a:srgbClr val="FF0000"/>
              </a:solidFill>
            </a:endParaRPr>
          </a:p>
        </p:txBody>
      </p:sp>
    </p:spTree>
    <p:extLst>
      <p:ext uri="{BB962C8B-B14F-4D97-AF65-F5344CB8AC3E}">
        <p14:creationId xmlns:p14="http://schemas.microsoft.com/office/powerpoint/2010/main" val="184120746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9600" dirty="0"/>
              <a:t>Feel Him</a:t>
            </a:r>
          </a:p>
        </p:txBody>
      </p:sp>
      <p:sp>
        <p:nvSpPr>
          <p:cNvPr id="3" name="Content Placeholder 2"/>
          <p:cNvSpPr>
            <a:spLocks noGrp="1"/>
          </p:cNvSpPr>
          <p:nvPr>
            <p:ph idx="1"/>
          </p:nvPr>
        </p:nvSpPr>
        <p:spPr>
          <a:xfrm>
            <a:off x="62203" y="1194318"/>
            <a:ext cx="12058261" cy="5663681"/>
          </a:xfrm>
        </p:spPr>
        <p:txBody>
          <a:bodyPr>
            <a:normAutofit/>
          </a:bodyPr>
          <a:lstStyle/>
          <a:p>
            <a:pPr>
              <a:spcAft>
                <a:spcPts val="0"/>
              </a:spcAft>
            </a:pPr>
            <a:r>
              <a:rPr lang="en-US" i="0" dirty="0"/>
              <a:t>1. Overwhelming Awe and Fear</a:t>
            </a:r>
          </a:p>
          <a:p>
            <a:pPr marL="801688" lvl="1">
              <a:spcAft>
                <a:spcPts val="1200"/>
              </a:spcAft>
            </a:pPr>
            <a:r>
              <a:rPr lang="en-US" dirty="0" smtClean="0"/>
              <a:t>Ezekiel 1:28-2:2, Matthew 17:5</a:t>
            </a:r>
            <a:r>
              <a:rPr lang="en-US" dirty="0"/>
              <a:t>-</a:t>
            </a:r>
            <a:r>
              <a:rPr lang="en-US" dirty="0" smtClean="0"/>
              <a:t>7, Revelation </a:t>
            </a:r>
            <a:r>
              <a:rPr lang="en-US" dirty="0"/>
              <a:t>1:17-18 </a:t>
            </a:r>
          </a:p>
          <a:p>
            <a:pPr>
              <a:lnSpc>
                <a:spcPct val="90000"/>
              </a:lnSpc>
              <a:spcAft>
                <a:spcPts val="0"/>
              </a:spcAft>
            </a:pPr>
            <a:r>
              <a:rPr lang="en-US" i="0" dirty="0"/>
              <a:t>2. Quiet Spirit</a:t>
            </a:r>
          </a:p>
          <a:p>
            <a:pPr marL="801688" lvl="1">
              <a:spcAft>
                <a:spcPts val="1200"/>
              </a:spcAft>
            </a:pPr>
            <a:r>
              <a:rPr lang="en-US" dirty="0"/>
              <a:t>Psalm 46:10, 1 Kings </a:t>
            </a:r>
            <a:r>
              <a:rPr lang="en-US" dirty="0" smtClean="0"/>
              <a:t>19:11</a:t>
            </a:r>
            <a:r>
              <a:rPr lang="en-US" dirty="0"/>
              <a:t>-</a:t>
            </a:r>
            <a:r>
              <a:rPr lang="en-US" dirty="0" smtClean="0"/>
              <a:t>13</a:t>
            </a:r>
            <a:r>
              <a:rPr lang="en-US" dirty="0"/>
              <a:t>, Isaiah </a:t>
            </a:r>
            <a:r>
              <a:rPr lang="en-US" dirty="0" smtClean="0"/>
              <a:t>40:31</a:t>
            </a:r>
            <a:endParaRPr lang="en-US" dirty="0"/>
          </a:p>
          <a:p>
            <a:pPr>
              <a:lnSpc>
                <a:spcPct val="90000"/>
              </a:lnSpc>
              <a:spcAft>
                <a:spcPts val="0"/>
              </a:spcAft>
            </a:pPr>
            <a:r>
              <a:rPr lang="en-US" i="0" dirty="0"/>
              <a:t>3. Supernatural Peace </a:t>
            </a:r>
          </a:p>
          <a:p>
            <a:pPr marL="801688" lvl="1">
              <a:spcAft>
                <a:spcPts val="1200"/>
              </a:spcAft>
            </a:pPr>
            <a:r>
              <a:rPr lang="en-US" dirty="0"/>
              <a:t>Philippians 4:7, John 14:26-27, Judges </a:t>
            </a:r>
            <a:r>
              <a:rPr lang="en-US" dirty="0" smtClean="0"/>
              <a:t>6:22</a:t>
            </a:r>
            <a:r>
              <a:rPr lang="en-US" dirty="0"/>
              <a:t>-</a:t>
            </a:r>
            <a:r>
              <a:rPr lang="en-US" dirty="0" smtClean="0"/>
              <a:t>24  </a:t>
            </a:r>
            <a:endParaRPr lang="en-US" dirty="0"/>
          </a:p>
          <a:p>
            <a:pPr>
              <a:spcAft>
                <a:spcPts val="0"/>
              </a:spcAft>
            </a:pPr>
            <a:r>
              <a:rPr lang="en-US" i="0" dirty="0"/>
              <a:t>4.Internal Conviction &amp; Joy</a:t>
            </a:r>
          </a:p>
          <a:p>
            <a:pPr marL="801688" lvl="1">
              <a:spcAft>
                <a:spcPts val="1200"/>
              </a:spcAft>
            </a:pPr>
            <a:r>
              <a:rPr lang="en-US" dirty="0"/>
              <a:t>Isaiah 6:5, Luke 5:8, Psalm 16:11, Isaiah 30:21 </a:t>
            </a:r>
          </a:p>
          <a:p>
            <a:pPr>
              <a:spcAft>
                <a:spcPts val="0"/>
              </a:spcAft>
            </a:pPr>
            <a:r>
              <a:rPr lang="en-US" i="0" dirty="0"/>
              <a:t>5. Faith, Not Only Feelings</a:t>
            </a:r>
          </a:p>
          <a:p>
            <a:pPr marL="801688" lvl="1">
              <a:spcAft>
                <a:spcPts val="1200"/>
              </a:spcAft>
            </a:pPr>
            <a:r>
              <a:rPr lang="en-US" dirty="0"/>
              <a:t>2 Corinthians 5:7, James 4:8 </a:t>
            </a:r>
          </a:p>
        </p:txBody>
      </p:sp>
    </p:spTree>
    <p:extLst>
      <p:ext uri="{BB962C8B-B14F-4D97-AF65-F5344CB8AC3E}">
        <p14:creationId xmlns:p14="http://schemas.microsoft.com/office/powerpoint/2010/main" val="2073553086"/>
      </p:ext>
    </p:extLst>
  </p:cSld>
  <p:clrMapOvr>
    <a:masterClrMapping/>
  </p:clrMapOvr>
  <p:timing>
    <p:tnLst>
      <p:par>
        <p:cTn id="1" dur="indefinite" restart="never" nodeType="tmRoot"/>
      </p:par>
    </p:tnLst>
  </p:timing>
</p:sld>
</file>

<file path=ppt/theme/theme1.xml><?xml version="1.0" encoding="utf-8"?>
<a:theme xmlns:a="http://schemas.openxmlformats.org/drawingml/2006/main" name="11_2303_Hungry">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609_ExperienceJesus.potx" id="{A4E9B82A-390E-43D0-9624-9DCEBA1E2FFC}" vid="{34DF753D-5A68-488D-952C-44FE5251D1D5}"/>
    </a:ext>
  </a:extLst>
</a:theme>
</file>

<file path=docProps/app.xml><?xml version="1.0" encoding="utf-8"?>
<Properties xmlns="http://schemas.openxmlformats.org/officeDocument/2006/extended-properties" xmlns:vt="http://schemas.openxmlformats.org/officeDocument/2006/docPropsVTypes">
  <Template>2609_ExperienceJesus</Template>
  <TotalTime>6021</TotalTime>
  <Words>2554</Words>
  <Application>Microsoft Office PowerPoint</Application>
  <PresentationFormat>Widescreen</PresentationFormat>
  <Paragraphs>188</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11_2303_Hungry</vt:lpstr>
      <vt:lpstr>Feel Him</vt:lpstr>
      <vt:lpstr>We continue our series on Experience Jesus with a message I call Feel Him.</vt:lpstr>
      <vt:lpstr>Let me begin by saying we are too inclined to break the Bible into parts where: </vt:lpstr>
      <vt:lpstr>Jesus is just as present in the Old Testament as the Gospels and throughout the whole New Testament. </vt:lpstr>
      <vt:lpstr>Consider the priest Ezekiel</vt:lpstr>
      <vt:lpstr>1. Overwhelming Awe and Fear</vt:lpstr>
      <vt:lpstr>Before you say “That was Old Testament” consider the disciples.</vt:lpstr>
      <vt:lpstr>1. Overwhelming Awe and Fear</vt:lpstr>
      <vt:lpstr>I know what you are thinking, that was still Father God. But what about John?</vt:lpstr>
      <vt:lpstr>1. Overwhelming Awe and Fear</vt:lpstr>
      <vt:lpstr>God often reveals His presence in quiet moments of stillness. </vt:lpstr>
      <vt:lpstr>2. Quiet Spirit</vt:lpstr>
      <vt:lpstr>Where was God?</vt:lpstr>
      <vt:lpstr>2. Quiet Spirit</vt:lpstr>
      <vt:lpstr>2. Quiet Spirit</vt:lpstr>
      <vt:lpstr>2. Quiet Spirit</vt:lpstr>
      <vt:lpstr>3. Supernatural Peace </vt:lpstr>
      <vt:lpstr>3. Supernatural Peace</vt:lpstr>
      <vt:lpstr>3. Supernatural Peace</vt:lpstr>
      <vt:lpstr>3. Supernatural Peace</vt:lpstr>
      <vt:lpstr>3. Supernatural Peace</vt:lpstr>
      <vt:lpstr>4. Internal Conviction and Joy</vt:lpstr>
      <vt:lpstr>4. Internal Conviction and Joy</vt:lpstr>
      <vt:lpstr>4. Internal Conviction and Joy</vt:lpstr>
      <vt:lpstr>4. Internal Conviction and Joy</vt:lpstr>
      <vt:lpstr>4. Internal Conviction and Joy</vt:lpstr>
      <vt:lpstr>5. Faith, Not Only Feelings</vt:lpstr>
      <vt:lpstr>5. Faith, Not Only Feelings</vt:lpstr>
      <vt:lpstr>What People Feel</vt:lpstr>
      <vt:lpstr>So what does this all mean?</vt:lpstr>
      <vt:lpstr>Don’t put all your trust in feelings.</vt:lpstr>
      <vt:lpstr>Faith - Facts – Feelings</vt:lpstr>
      <vt:lpstr>Without faith, the train does not move.</vt:lpstr>
      <vt:lpstr>Feel Him</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Feel Him</dc:title>
  <dc:creator>Ron Proper</dc:creator>
  <cp:lastModifiedBy>Ron Proper</cp:lastModifiedBy>
  <cp:revision>45</cp:revision>
  <dcterms:created xsi:type="dcterms:W3CDTF">2026-08-19T18:49:17Z</dcterms:created>
  <dcterms:modified xsi:type="dcterms:W3CDTF">2026-09-17T12:10:34Z</dcterms:modified>
</cp:coreProperties>
</file>