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60" r:id="rId3"/>
    <p:sldId id="262" r:id="rId4"/>
    <p:sldId id="261" r:id="rId5"/>
    <p:sldId id="259" r:id="rId6"/>
    <p:sldId id="263" r:id="rId7"/>
    <p:sldId id="258" r:id="rId8"/>
    <p:sldId id="265" r:id="rId9"/>
    <p:sldId id="264"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snapToGrid="0">
      <p:cViewPr varScale="1">
        <p:scale>
          <a:sx n="81" d="100"/>
          <a:sy n="81" d="100"/>
        </p:scale>
        <p:origin x="648" y="67"/>
      </p:cViewPr>
      <p:guideLst/>
    </p:cSldViewPr>
  </p:slideViewPr>
  <p:outlineViewPr>
    <p:cViewPr>
      <p:scale>
        <a:sx n="33" d="100"/>
        <a:sy n="33" d="100"/>
      </p:scale>
      <p:origin x="0" y="-30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D8C0BC-A9B1-41BC-BC6E-F8D557811C63}"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8B-C144-4E83-8F03-7DA2F2DA7C63}" type="slidenum">
              <a:rPr lang="en-US" smtClean="0"/>
              <a:t>‹#›</a:t>
            </a:fld>
            <a:endParaRPr lang="en-US"/>
          </a:p>
        </p:txBody>
      </p:sp>
    </p:spTree>
    <p:extLst>
      <p:ext uri="{BB962C8B-B14F-4D97-AF65-F5344CB8AC3E}">
        <p14:creationId xmlns:p14="http://schemas.microsoft.com/office/powerpoint/2010/main" val="1784827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049520"/>
            <a:ext cx="12191999" cy="1808479"/>
          </a:xfrm>
          <a:noFill/>
        </p:spPr>
        <p:txBody>
          <a:bodyPr vert="horz" lIns="91440" tIns="45720" rIns="91440" bIns="45720" rtlCol="0" anchor="ctr">
            <a:noAutofit/>
          </a:bodyPr>
          <a:lstStyle>
            <a:lvl1pPr algn="ctr">
              <a:lnSpc>
                <a:spcPct val="80000"/>
              </a:lnSpc>
              <a:defRPr lang="en-US" sz="7200" b="1" dirty="0">
                <a:solidFill>
                  <a:schemeClr val="bg2"/>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bg2">
                    <a:lumMod val="75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412873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52"/>
            <a:ext cx="12192000" cy="789661"/>
          </a:xfrm>
          <a:solidFill>
            <a:schemeClr val="bg1">
              <a:alpha val="65000"/>
            </a:schemeClr>
          </a:solidFill>
        </p:spPr>
        <p:txBody>
          <a:bodyPr vert="horz" lIns="91440" tIns="45720" rIns="91440" bIns="45720" rtlCol="0" anchor="ctr">
            <a:noAutofit/>
          </a:bodyPr>
          <a:lstStyle>
            <a:lvl1pPr>
              <a:lnSpc>
                <a:spcPct val="75000"/>
              </a:lnSpc>
              <a:tabLst>
                <a:tab pos="690563" algn="l"/>
                <a:tab pos="6400800" algn="ctr"/>
                <a:tab pos="11718925" algn="r"/>
              </a:tabLst>
              <a:defRPr lang="en-US" sz="3600" dirty="0">
                <a:solidFill>
                  <a:schemeClr val="accent2">
                    <a:lumMod val="75000"/>
                  </a:schemeClr>
                </a:solidFill>
                <a:effectLst>
                  <a:outerShdw blurRad="50800" dist="38100" dir="2700000" algn="tl" rotWithShape="0">
                    <a:prstClr val="black">
                      <a:alpha val="75000"/>
                    </a:prstClr>
                  </a:outerShdw>
                </a:effectLst>
              </a:defRPr>
            </a:lvl1pPr>
          </a:lstStyle>
          <a:p>
            <a:pPr marL="690563" lvl="0" indent="-690563">
              <a:lnSpc>
                <a:spcPct val="80000"/>
              </a:lnSpc>
              <a:tabLst>
                <a:tab pos="690563" algn="l"/>
                <a:tab pos="6400800" algn="ctr"/>
                <a:tab pos="11718925" algn="r"/>
              </a:tabLst>
            </a:pPr>
            <a:r>
              <a:rPr lang="en-US" dirty="0" smtClean="0"/>
              <a:t>Click to edit Master title style</a:t>
            </a:r>
            <a:endParaRPr lang="en-US" dirty="0"/>
          </a:p>
        </p:txBody>
      </p:sp>
      <p:sp>
        <p:nvSpPr>
          <p:cNvPr id="3" name="Content Placeholder 2"/>
          <p:cNvSpPr>
            <a:spLocks noGrp="1"/>
          </p:cNvSpPr>
          <p:nvPr>
            <p:ph idx="1"/>
          </p:nvPr>
        </p:nvSpPr>
        <p:spPr>
          <a:xfrm>
            <a:off x="0" y="933450"/>
            <a:ext cx="12129797" cy="5924550"/>
          </a:xfrm>
        </p:spPr>
        <p:txBody>
          <a:bodyPr>
            <a:normAutofit/>
          </a:bodyPr>
          <a:lstStyle>
            <a:lvl1pPr marL="6350" indent="-6350" algn="l" defTabSz="685800" rtl="0" eaLnBrk="1" latinLnBrk="0" hangingPunct="1">
              <a:lnSpc>
                <a:spcPct val="80000"/>
              </a:lnSpc>
              <a:spcBef>
                <a:spcPts val="0"/>
              </a:spcBef>
              <a:spcAft>
                <a:spcPts val="1200"/>
              </a:spcAft>
              <a:buFont typeface="Arial" panose="020B0604020202020204" pitchFamily="34" charset="0"/>
              <a:buNone/>
              <a:tabLst>
                <a:tab pos="1770063" algn="l"/>
              </a:tabLst>
              <a:defRPr lang="en-US" sz="3600" b="1" i="0"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1pPr>
            <a:lvl2pPr marL="230188" indent="0" algn="l" defTabSz="685800" rtl="0" eaLnBrk="1" latinLnBrk="0" hangingPunct="1">
              <a:lnSpc>
                <a:spcPct val="75000"/>
              </a:lnSpc>
              <a:spcBef>
                <a:spcPts val="0"/>
              </a:spcBef>
              <a:spcAft>
                <a:spcPts val="6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230188" indent="0" algn="l" defTabSz="685800" rtl="0" eaLnBrk="1" latinLnBrk="0" hangingPunct="1">
              <a:lnSpc>
                <a:spcPct val="80000"/>
              </a:lnSpc>
              <a:spcBef>
                <a:spcPts val="0"/>
              </a:spcBef>
              <a:buFont typeface="Arial" panose="020B0604020202020204" pitchFamily="34" charset="0"/>
              <a:buNone/>
              <a:defRPr lang="en-US" sz="3600" b="1" i="0" kern="1200" dirty="0" smtClean="0">
                <a:solidFill>
                  <a:schemeClr val="accent6">
                    <a:lumMod val="20000"/>
                    <a:lumOff val="80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283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4149"/>
            <a:ext cx="10078719" cy="918549"/>
          </a:xfrm>
          <a:solidFill>
            <a:schemeClr val="accent1">
              <a:lumMod val="20000"/>
              <a:lumOff val="80000"/>
              <a:alpha val="56000"/>
            </a:schemeClr>
          </a:solidFill>
        </p:spPr>
        <p:txBody>
          <a:bodyPr vert="horz" lIns="91440" tIns="45720" rIns="91440" bIns="45720" rtlCol="0" anchor="ctr">
            <a:noAutofit/>
          </a:bodyPr>
          <a:lstStyle>
            <a:lvl1pPr>
              <a:defRPr lang="en-US" dirty="0">
                <a:solidFill>
                  <a:schemeClr val="accent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914400"/>
            <a:ext cx="12117355" cy="5943600"/>
          </a:xfrm>
        </p:spPr>
        <p:txBody>
          <a:bodyPr vert="horz" lIns="91440" tIns="45720" rIns="91440" bIns="45720" rtlCol="0">
            <a:normAutofit/>
          </a:bodyPr>
          <a:lstStyle>
            <a:lvl1pPr>
              <a:defRPr lang="en-US" i="0" smtClean="0">
                <a:solidFill>
                  <a:schemeClr val="bg2">
                    <a:lumMod val="75000"/>
                  </a:schemeClr>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i="0" smtClean="0">
                <a:solidFill>
                  <a:schemeClr val="accent6">
                    <a:lumMod val="20000"/>
                    <a:lumOff val="80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6350" lvl="0" indent="-6350" defTabSz="685800">
              <a:lnSpc>
                <a:spcPct val="80000"/>
              </a:lnSpc>
              <a:spcBef>
                <a:spcPts val="0"/>
              </a:spcBef>
              <a:spcAft>
                <a:spcPts val="1200"/>
              </a:spcAft>
              <a:tabLst>
                <a:tab pos="1770063" algn="l"/>
              </a:tabLst>
            </a:pPr>
            <a:r>
              <a:rPr lang="en-US" dirty="0" smtClean="0"/>
              <a:t>Click to edit Master text styles</a:t>
            </a:r>
          </a:p>
          <a:p>
            <a:pPr marL="457200" lvl="1" defTabSz="685800">
              <a:lnSpc>
                <a:spcPct val="85000"/>
              </a:lnSpc>
              <a:spcBef>
                <a:spcPts val="0"/>
              </a:spcBef>
              <a:spcAft>
                <a:spcPts val="600"/>
              </a:spcAft>
            </a:pPr>
            <a:r>
              <a:rPr lang="en-US" dirty="0" smtClean="0"/>
              <a:t>Second level</a:t>
            </a:r>
          </a:p>
          <a:p>
            <a:pPr marL="230188" lvl="2" defTabSz="685800">
              <a:lnSpc>
                <a:spcPct val="80000"/>
              </a:lnSpc>
              <a:spcBef>
                <a:spcPts val="0"/>
              </a:spcBef>
            </a:pPr>
            <a:r>
              <a:rPr lang="en-US" dirty="0" smtClean="0"/>
              <a:t>Third level</a:t>
            </a:r>
          </a:p>
          <a:p>
            <a:pPr lvl="3" defTabSz="685800"/>
            <a:r>
              <a:rPr lang="en-US" dirty="0" smtClean="0"/>
              <a:t>Fourth level</a:t>
            </a:r>
          </a:p>
          <a:p>
            <a:pPr lvl="4" defTabSz="685800"/>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D7C3A0"/>
              </a:gs>
              <a:gs pos="100000">
                <a:srgbClr val="F4ECD1"/>
              </a:gs>
            </a:gsLst>
            <a:lin ang="5400000" scaled="1"/>
            <a:tileRect/>
          </a:gradFill>
        </p:spPr>
        <p:txBody>
          <a:bodyPr anchor="b">
            <a:noAutofit/>
          </a:bodyPr>
          <a:lstStyle>
            <a:lvl1pPr>
              <a:lnSpc>
                <a:spcPct val="80000"/>
              </a:lnSpc>
              <a:defRPr sz="3200" b="1">
                <a:solidFill>
                  <a:schemeClr val="accent6">
                    <a:lumMod val="5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240163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accent4">
            <a:lumMod val="75000"/>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000">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tx1"/>
                </a:solidFill>
                <a:effectLst>
                  <a:outerShdw blurRad="38100" dist="38100" dir="2700000" algn="tl">
                    <a:srgbClr val="000000">
                      <a:alpha val="43137"/>
                    </a:srgbClr>
                  </a:outerShdw>
                </a:effectLst>
              </a:defRPr>
            </a:lvl1pPr>
            <a:lvl2pPr>
              <a:defRPr sz="3200" b="1">
                <a:solidFill>
                  <a:schemeClr val="tx1"/>
                </a:solidFill>
                <a:effectLst>
                  <a:outerShdw blurRad="38100" dist="38100" dir="2700000" algn="tl">
                    <a:srgbClr val="000000">
                      <a:alpha val="43137"/>
                    </a:srgbClr>
                  </a:outerShdw>
                </a:effectLst>
              </a:defRPr>
            </a:lvl2pPr>
            <a:lvl3pPr>
              <a:defRPr sz="2800" b="1">
                <a:solidFill>
                  <a:schemeClr val="tx1"/>
                </a:solidFill>
                <a:effectLst>
                  <a:outerShdw blurRad="38100" dist="38100" dir="2700000" algn="tl">
                    <a:srgbClr val="000000">
                      <a:alpha val="43137"/>
                    </a:srgbClr>
                  </a:outerShdw>
                </a:effectLst>
              </a:defRPr>
            </a:lvl3pPr>
            <a:lvl4pPr>
              <a:defRPr sz="2000" b="1">
                <a:solidFill>
                  <a:schemeClr val="tx1"/>
                </a:solidFill>
                <a:effectLst>
                  <a:outerShdw blurRad="38100" dist="38100" dir="2700000" algn="tl">
                    <a:srgbClr val="000000">
                      <a:alpha val="43137"/>
                    </a:srgbClr>
                  </a:outerShdw>
                </a:effectLst>
              </a:defRPr>
            </a:lvl4pPr>
            <a:lvl5pPr>
              <a:defRPr sz="2000" b="1">
                <a:solidFill>
                  <a:schemeClr val="tx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3">
                    <a:lumMod val="20000"/>
                    <a:lumOff val="8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39040608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69781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scene3d>
              <a:camera prst="orthographicFront"/>
              <a:lightRig rig="threePt" dir="t"/>
            </a:scene3d>
            <a:sp3d extrusionH="57150">
              <a:bevelT w="38100" h="38100"/>
            </a:sp3d>
          </a:bodyPr>
          <a:lstStyle/>
          <a:p>
            <a:r>
              <a:rPr lang="en-US" sz="8800" dirty="0">
                <a:solidFill>
                  <a:srgbClr val="FFC000"/>
                </a:solidFill>
              </a:rPr>
              <a:t>Teacher But Not Scary</a:t>
            </a:r>
          </a:p>
        </p:txBody>
      </p:sp>
      <p:sp>
        <p:nvSpPr>
          <p:cNvPr id="3" name="Subtitle 2"/>
          <p:cNvSpPr>
            <a:spLocks noGrp="1"/>
          </p:cNvSpPr>
          <p:nvPr>
            <p:ph type="subTitle" idx="1"/>
          </p:nvPr>
        </p:nvSpPr>
        <p:spPr/>
        <p:txBody>
          <a:bodyPr/>
          <a:lstStyle/>
          <a:p>
            <a:r>
              <a:rPr lang="en-US" dirty="0" smtClean="0"/>
              <a:t>08-16-2026</a:t>
            </a:r>
          </a:p>
        </p:txBody>
      </p:sp>
    </p:spTree>
    <p:extLst>
      <p:ext uri="{BB962C8B-B14F-4D97-AF65-F5344CB8AC3E}">
        <p14:creationId xmlns:p14="http://schemas.microsoft.com/office/powerpoint/2010/main" val="108216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452"/>
            <a:ext cx="12192000" cy="1357008"/>
          </a:xfrm>
        </p:spPr>
        <p:txBody>
          <a:bodyPr>
            <a:scene3d>
              <a:camera prst="orthographicFront"/>
              <a:lightRig rig="threePt" dir="t"/>
            </a:scene3d>
            <a:sp3d extrusionH="57150">
              <a:bevelT w="38100" h="38100"/>
            </a:sp3d>
          </a:bodyPr>
          <a:lstStyle/>
          <a:p>
            <a:pPr algn="ctr"/>
            <a:r>
              <a:rPr lang="en-US" sz="8800" dirty="0">
                <a:solidFill>
                  <a:schemeClr val="accent1">
                    <a:lumMod val="75000"/>
                  </a:schemeClr>
                </a:solidFill>
              </a:rPr>
              <a:t>Teacher But Not Scary</a:t>
            </a:r>
          </a:p>
        </p:txBody>
      </p:sp>
      <p:sp>
        <p:nvSpPr>
          <p:cNvPr id="3" name="Content Placeholder 2"/>
          <p:cNvSpPr>
            <a:spLocks noGrp="1"/>
          </p:cNvSpPr>
          <p:nvPr>
            <p:ph idx="1"/>
          </p:nvPr>
        </p:nvSpPr>
        <p:spPr>
          <a:xfrm>
            <a:off x="197963" y="1809946"/>
            <a:ext cx="11994037" cy="4831237"/>
          </a:xfrm>
        </p:spPr>
        <p:txBody>
          <a:bodyPr>
            <a:normAutofit/>
          </a:bodyPr>
          <a:lstStyle/>
          <a:p>
            <a:pPr marL="914400" indent="-914400">
              <a:spcAft>
                <a:spcPts val="2400"/>
              </a:spcAft>
              <a:tabLst>
                <a:tab pos="914400" algn="l"/>
                <a:tab pos="1770063" algn="l"/>
              </a:tabLst>
            </a:pPr>
            <a:r>
              <a:rPr lang="en-US" sz="5200" dirty="0"/>
              <a:t>I.	HOLY SPIRIT TEACHES US ABOUT GOD</a:t>
            </a:r>
          </a:p>
          <a:p>
            <a:pPr marL="914400" indent="-914400">
              <a:spcAft>
                <a:spcPts val="2400"/>
              </a:spcAft>
              <a:tabLst>
                <a:tab pos="914400" algn="l"/>
                <a:tab pos="1770063" algn="l"/>
              </a:tabLst>
            </a:pPr>
            <a:r>
              <a:rPr lang="en-US" sz="5200" dirty="0"/>
              <a:t>II.	HOLY SPIRIT TEACHES US ABOUT JESUS</a:t>
            </a:r>
          </a:p>
          <a:p>
            <a:pPr marL="914400" indent="-914400">
              <a:spcAft>
                <a:spcPts val="2400"/>
              </a:spcAft>
              <a:tabLst>
                <a:tab pos="914400" algn="l"/>
                <a:tab pos="1770063" algn="l"/>
              </a:tabLst>
            </a:pPr>
            <a:r>
              <a:rPr lang="en-US" sz="5200" dirty="0"/>
              <a:t>III.	HOLY SPIRIT TEACHES US ABOUT OUR NEW WAY OF LIFE</a:t>
            </a:r>
          </a:p>
          <a:p>
            <a:pPr>
              <a:lnSpc>
                <a:spcPct val="150000"/>
              </a:lnSpc>
              <a:tabLst>
                <a:tab pos="574675" algn="l"/>
                <a:tab pos="1770063" algn="l"/>
              </a:tabLst>
            </a:pPr>
            <a:endParaRPr lang="en-US" sz="4800" dirty="0"/>
          </a:p>
        </p:txBody>
      </p:sp>
    </p:spTree>
    <p:extLst>
      <p:ext uri="{BB962C8B-B14F-4D97-AF65-F5344CB8AC3E}">
        <p14:creationId xmlns:p14="http://schemas.microsoft.com/office/powerpoint/2010/main" val="2959691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mtClean="0"/>
              <a:t>I.	HOLY SPIRIT TEACHES US ABOUT GOD</a:t>
            </a:r>
            <a:endParaRPr lang="en-US" dirty="0"/>
          </a:p>
        </p:txBody>
      </p:sp>
      <p:sp>
        <p:nvSpPr>
          <p:cNvPr id="3" name="Content Placeholder 2"/>
          <p:cNvSpPr>
            <a:spLocks noGrp="1"/>
          </p:cNvSpPr>
          <p:nvPr>
            <p:ph idx="1"/>
          </p:nvPr>
        </p:nvSpPr>
        <p:spPr/>
        <p:txBody>
          <a:bodyPr/>
          <a:lstStyle/>
          <a:p>
            <a:r>
              <a:rPr lang="en-US" dirty="0" smtClean="0"/>
              <a:t>Romans 5:1-5 </a:t>
            </a:r>
            <a:r>
              <a:rPr lang="en-US" baseline="30000" dirty="0" smtClean="0"/>
              <a:t>VOICE </a:t>
            </a:r>
          </a:p>
          <a:p>
            <a:pPr lvl="1"/>
            <a:r>
              <a:rPr lang="en-US" baseline="30000" dirty="0" smtClean="0"/>
              <a:t>1</a:t>
            </a:r>
            <a:r>
              <a:rPr lang="en-US" dirty="0" smtClean="0"/>
              <a:t>Since we have been acquitted and made right through faith, we are able to experience true and lasting peace with God through our Lord Jesus, the Anointed One, the Liberating King. </a:t>
            </a:r>
            <a:r>
              <a:rPr lang="en-US" baseline="30000" dirty="0" smtClean="0"/>
              <a:t>2</a:t>
            </a:r>
            <a:r>
              <a:rPr lang="en-US" dirty="0" smtClean="0"/>
              <a:t>Jesus leads us into a place of radical grace where we are able to celebrate the hope of experiencing God’s glory. </a:t>
            </a:r>
            <a:r>
              <a:rPr lang="en-US" baseline="30000" dirty="0" smtClean="0"/>
              <a:t>3</a:t>
            </a:r>
            <a:r>
              <a:rPr lang="en-US" dirty="0" smtClean="0"/>
              <a:t>And that’s not all. We also celebrate in seasons of suffering because we know that when we suffer we develop endurance, </a:t>
            </a:r>
            <a:r>
              <a:rPr lang="en-US" baseline="30000" dirty="0" smtClean="0"/>
              <a:t>4</a:t>
            </a:r>
            <a:r>
              <a:rPr lang="en-US" dirty="0" smtClean="0"/>
              <a:t>which shapes our characters. When our characters are refined, we learn what it means to hope and anticipate God’s goodness. </a:t>
            </a:r>
            <a:r>
              <a:rPr lang="en-US" baseline="30000" dirty="0" smtClean="0"/>
              <a:t>5</a:t>
            </a:r>
            <a:r>
              <a:rPr lang="en-US" dirty="0" smtClean="0"/>
              <a:t>And hope will never fail to satisfy our deepest need because the Holy Spirit that was given to us has flooded our hearts with God’s love.</a:t>
            </a:r>
            <a:endParaRPr lang="en-US" dirty="0" smtClean="0"/>
          </a:p>
        </p:txBody>
      </p:sp>
    </p:spTree>
    <p:extLst>
      <p:ext uri="{BB962C8B-B14F-4D97-AF65-F5344CB8AC3E}">
        <p14:creationId xmlns:p14="http://schemas.microsoft.com/office/powerpoint/2010/main" val="7062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	HOLY SPIRIT TEACHES US ABOUT GOD</a:t>
            </a:r>
            <a:endParaRPr lang="en-US" dirty="0"/>
          </a:p>
        </p:txBody>
      </p:sp>
      <p:sp>
        <p:nvSpPr>
          <p:cNvPr id="3" name="Content Placeholder 2"/>
          <p:cNvSpPr>
            <a:spLocks noGrp="1"/>
          </p:cNvSpPr>
          <p:nvPr>
            <p:ph idx="1"/>
          </p:nvPr>
        </p:nvSpPr>
        <p:spPr/>
        <p:txBody>
          <a:bodyPr>
            <a:normAutofit/>
          </a:bodyPr>
          <a:lstStyle/>
          <a:p>
            <a:r>
              <a:rPr lang="en-US" dirty="0" smtClean="0"/>
              <a:t>Romans 8:14-17 </a:t>
            </a:r>
            <a:r>
              <a:rPr lang="en-US" baseline="30000" dirty="0"/>
              <a:t>VOICE</a:t>
            </a:r>
            <a:r>
              <a:rPr lang="en-US" dirty="0" smtClean="0"/>
              <a:t> </a:t>
            </a:r>
          </a:p>
          <a:p>
            <a:pPr lvl="1"/>
            <a:r>
              <a:rPr lang="en-US" baseline="30000" dirty="0"/>
              <a:t>14</a:t>
            </a:r>
            <a:r>
              <a:rPr lang="en-US" dirty="0"/>
              <a:t>I</a:t>
            </a:r>
            <a:r>
              <a:rPr lang="en-US" dirty="0" smtClean="0"/>
              <a:t>f the Spirit of God is leading you, then take comfort in knowing you are His children. </a:t>
            </a:r>
            <a:r>
              <a:rPr lang="en-US" baseline="30000" dirty="0"/>
              <a:t>15</a:t>
            </a:r>
            <a:r>
              <a:rPr lang="en-US" dirty="0" smtClean="0"/>
              <a:t>You see, you have not received a spirit that returns you to slavery, so you have nothing to fear. The Spirit you have received adopts you and welcomes you into God’s own family. That’s why we call out to Him, “Abba! Father!” as we would address a loving daddy. </a:t>
            </a:r>
            <a:r>
              <a:rPr lang="en-US" baseline="30000" dirty="0"/>
              <a:t>16</a:t>
            </a:r>
            <a:r>
              <a:rPr lang="en-US" dirty="0" smtClean="0"/>
              <a:t>Through that prayer, God’s Spirit confirms in our spirits that we are His children. </a:t>
            </a:r>
            <a:r>
              <a:rPr lang="en-US" baseline="30000" dirty="0"/>
              <a:t>17</a:t>
            </a:r>
            <a:r>
              <a:rPr lang="en-US" dirty="0" smtClean="0"/>
              <a:t>If we are God’s children, that means we are His heirs along with the Anointed, set to inherit everything that is His. If we share His sufferings, we know that we will ultimately share in His glory.</a:t>
            </a:r>
          </a:p>
        </p:txBody>
      </p:sp>
    </p:spTree>
    <p:extLst>
      <p:ext uri="{BB962C8B-B14F-4D97-AF65-F5344CB8AC3E}">
        <p14:creationId xmlns:p14="http://schemas.microsoft.com/office/powerpoint/2010/main" val="233061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04672"/>
            <a:ext cx="12192000" cy="6832566"/>
          </a:xfrm>
        </p:spPr>
      </p:pic>
      <p:sp>
        <p:nvSpPr>
          <p:cNvPr id="5" name="Title 4"/>
          <p:cNvSpPr>
            <a:spLocks noGrp="1"/>
          </p:cNvSpPr>
          <p:nvPr>
            <p:ph type="title"/>
          </p:nvPr>
        </p:nvSpPr>
        <p:spPr>
          <a:xfrm>
            <a:off x="0" y="452"/>
            <a:ext cx="12192000" cy="904220"/>
          </a:xfrm>
        </p:spPr>
        <p:txBody>
          <a:bodyPr/>
          <a:lstStyle/>
          <a:p>
            <a:r>
              <a:rPr lang="en-US" sz="7200" dirty="0" smtClean="0"/>
              <a:t>Family Communion</a:t>
            </a:r>
            <a:endParaRPr lang="en-US" sz="7200" dirty="0"/>
          </a:p>
        </p:txBody>
      </p:sp>
    </p:spTree>
    <p:extLst>
      <p:ext uri="{BB962C8B-B14F-4D97-AF65-F5344CB8AC3E}">
        <p14:creationId xmlns:p14="http://schemas.microsoft.com/office/powerpoint/2010/main" val="2365691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HOLY SPIRIT TEACHES US ABOUT JESUS</a:t>
            </a:r>
            <a:endParaRPr lang="en-US" dirty="0"/>
          </a:p>
        </p:txBody>
      </p:sp>
      <p:sp>
        <p:nvSpPr>
          <p:cNvPr id="3" name="Content Placeholder 2"/>
          <p:cNvSpPr>
            <a:spLocks noGrp="1"/>
          </p:cNvSpPr>
          <p:nvPr>
            <p:ph idx="1"/>
          </p:nvPr>
        </p:nvSpPr>
        <p:spPr/>
        <p:txBody>
          <a:bodyPr>
            <a:normAutofit/>
          </a:bodyPr>
          <a:lstStyle/>
          <a:p>
            <a:r>
              <a:rPr lang="en-US" dirty="0" smtClean="0"/>
              <a:t>John 15:26-27 </a:t>
            </a:r>
            <a:r>
              <a:rPr lang="en-US" baseline="30000" dirty="0"/>
              <a:t>VOICE</a:t>
            </a:r>
            <a:r>
              <a:rPr lang="en-US" dirty="0" smtClean="0"/>
              <a:t> </a:t>
            </a:r>
          </a:p>
          <a:p>
            <a:pPr lvl="1"/>
            <a:r>
              <a:rPr lang="en-US" baseline="30000" dirty="0"/>
              <a:t>26</a:t>
            </a:r>
            <a:r>
              <a:rPr lang="en-US" dirty="0" smtClean="0"/>
              <a:t>I will send a great Helper to you from the Father, one known as the Spirit of truth. He comes from the Father and will point to the truth as it concerns Me. </a:t>
            </a:r>
            <a:r>
              <a:rPr lang="en-US" baseline="30000" dirty="0"/>
              <a:t>27</a:t>
            </a:r>
            <a:r>
              <a:rPr lang="en-US" dirty="0" smtClean="0"/>
              <a:t>But you will also point others to the truth about My identity, because you have journeyed with Me since this all began.</a:t>
            </a:r>
            <a:endParaRPr lang="en-US" dirty="0"/>
          </a:p>
        </p:txBody>
      </p:sp>
    </p:spTree>
    <p:extLst>
      <p:ext uri="{BB962C8B-B14F-4D97-AF65-F5344CB8AC3E}">
        <p14:creationId xmlns:p14="http://schemas.microsoft.com/office/powerpoint/2010/main" val="329226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HOLY SPIRIT TEACHES US ABOUT JESUS</a:t>
            </a:r>
            <a:endParaRPr lang="en-US" dirty="0"/>
          </a:p>
        </p:txBody>
      </p:sp>
      <p:sp>
        <p:nvSpPr>
          <p:cNvPr id="3" name="Content Placeholder 2"/>
          <p:cNvSpPr>
            <a:spLocks noGrp="1"/>
          </p:cNvSpPr>
          <p:nvPr>
            <p:ph idx="1"/>
          </p:nvPr>
        </p:nvSpPr>
        <p:spPr/>
        <p:txBody>
          <a:bodyPr>
            <a:normAutofit/>
          </a:bodyPr>
          <a:lstStyle/>
          <a:p>
            <a:r>
              <a:rPr lang="en-US" dirty="0" smtClean="0"/>
              <a:t>John 16:12-15 </a:t>
            </a:r>
            <a:r>
              <a:rPr lang="en-US" baseline="30000" dirty="0"/>
              <a:t>VOICE</a:t>
            </a:r>
            <a:r>
              <a:rPr lang="en-US" dirty="0" smtClean="0"/>
              <a:t> </a:t>
            </a:r>
          </a:p>
          <a:p>
            <a:pPr lvl="1"/>
            <a:r>
              <a:rPr lang="en-US" baseline="30000" dirty="0"/>
              <a:t>12</a:t>
            </a:r>
            <a:r>
              <a:rPr lang="en-US" dirty="0" smtClean="0"/>
              <a:t>I have so much more to say, but you cannot absorb it right now. </a:t>
            </a:r>
            <a:r>
              <a:rPr lang="en-US" baseline="30000" dirty="0" smtClean="0"/>
              <a:t>13-15</a:t>
            </a:r>
            <a:r>
              <a:rPr lang="en-US" dirty="0" smtClean="0"/>
              <a:t> The Spirit of truth will come and guide you in all truth. He will not speak His own words to you; He will speak what He hears, revealing to you the things to come and bringing glory to Me. The Spirit has unlimited access to Me, to all that I possess and know, just as everything the Father has is Mine. That is the reason I am confident He will care for My own and reveal the path to you.</a:t>
            </a:r>
            <a:endParaRPr lang="en-US" dirty="0"/>
          </a:p>
        </p:txBody>
      </p:sp>
    </p:spTree>
    <p:extLst>
      <p:ext uri="{BB962C8B-B14F-4D97-AF65-F5344CB8AC3E}">
        <p14:creationId xmlns:p14="http://schemas.microsoft.com/office/powerpoint/2010/main" val="268271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III.	HOLY SPIRIT TEACHES US ABOUT OUR NEW WAY OF LIFE</a:t>
            </a:r>
            <a:endParaRPr lang="en-US" dirty="0"/>
          </a:p>
        </p:txBody>
      </p:sp>
      <p:sp>
        <p:nvSpPr>
          <p:cNvPr id="3" name="Content Placeholder 2"/>
          <p:cNvSpPr>
            <a:spLocks noGrp="1"/>
          </p:cNvSpPr>
          <p:nvPr>
            <p:ph idx="1"/>
          </p:nvPr>
        </p:nvSpPr>
        <p:spPr/>
        <p:txBody>
          <a:bodyPr>
            <a:normAutofit/>
          </a:bodyPr>
          <a:lstStyle/>
          <a:p>
            <a:r>
              <a:rPr lang="en-US" dirty="0" smtClean="0"/>
              <a:t>Romans 8:9-11 </a:t>
            </a:r>
            <a:r>
              <a:rPr lang="en-US" baseline="30000" dirty="0"/>
              <a:t>VOICE</a:t>
            </a:r>
            <a:r>
              <a:rPr lang="en-US" dirty="0" smtClean="0"/>
              <a:t> </a:t>
            </a:r>
          </a:p>
          <a:p>
            <a:pPr lvl="1"/>
            <a:r>
              <a:rPr lang="en-US" baseline="30000" dirty="0"/>
              <a:t>9</a:t>
            </a:r>
            <a:r>
              <a:rPr lang="en-US" dirty="0" smtClean="0"/>
              <a:t>But you do not live in the flesh. You live in the Spirit, assuming, of course, that the Spirit of God lives inside of you. The truth is that anyone who does not have the Spirit of the Anointed living within does not belong to God. </a:t>
            </a:r>
            <a:r>
              <a:rPr lang="en-US" baseline="30000" dirty="0"/>
              <a:t>10</a:t>
            </a:r>
            <a:r>
              <a:rPr lang="en-US" dirty="0" smtClean="0"/>
              <a:t> If the Anointed One lives within you, even though the body is as good as dead because of the effects of sin, the Spirit is infusing you with life now that you are right with God. </a:t>
            </a:r>
            <a:r>
              <a:rPr lang="en-US" baseline="30000" dirty="0"/>
              <a:t>11</a:t>
            </a:r>
            <a:r>
              <a:rPr lang="en-US" dirty="0" smtClean="0"/>
              <a:t> If the Spirit of the One who resurrected Jesus from the dead lives inside of you, then you can be sure that He who raised Him will cast the light of life into your mortal bodies through the life-giving power of the Spirit residing in you.</a:t>
            </a:r>
            <a:endParaRPr lang="en-US" dirty="0"/>
          </a:p>
        </p:txBody>
      </p:sp>
    </p:spTree>
    <p:extLst>
      <p:ext uri="{BB962C8B-B14F-4D97-AF65-F5344CB8AC3E}">
        <p14:creationId xmlns:p14="http://schemas.microsoft.com/office/powerpoint/2010/main" val="219654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III.	HOLY SPIRIT TEACHES US ABOUT OUR NEW WAY OF LIFE</a:t>
            </a:r>
            <a:endParaRPr lang="en-US" dirty="0"/>
          </a:p>
        </p:txBody>
      </p:sp>
      <p:sp>
        <p:nvSpPr>
          <p:cNvPr id="3" name="Content Placeholder 2"/>
          <p:cNvSpPr>
            <a:spLocks noGrp="1"/>
          </p:cNvSpPr>
          <p:nvPr>
            <p:ph idx="1"/>
          </p:nvPr>
        </p:nvSpPr>
        <p:spPr/>
        <p:txBody>
          <a:bodyPr>
            <a:normAutofit/>
          </a:bodyPr>
          <a:lstStyle/>
          <a:p>
            <a:r>
              <a:rPr lang="en-US" dirty="0" smtClean="0"/>
              <a:t>Galatians 5:16-18 </a:t>
            </a:r>
            <a:r>
              <a:rPr lang="en-US" baseline="30000" dirty="0"/>
              <a:t>VOICE</a:t>
            </a:r>
            <a:r>
              <a:rPr lang="en-US" dirty="0" smtClean="0"/>
              <a:t> </a:t>
            </a:r>
          </a:p>
          <a:p>
            <a:pPr lvl="1"/>
            <a:r>
              <a:rPr lang="en-US" baseline="30000" dirty="0"/>
              <a:t>16</a:t>
            </a:r>
            <a:r>
              <a:rPr lang="en-US" dirty="0" smtClean="0"/>
              <a:t>Here’s my instruction: walk in the Spirit, and let the Spirit bring order to your life. If you do, you will never give in to your selfish and sinful cravings. </a:t>
            </a:r>
            <a:r>
              <a:rPr lang="en-US" baseline="30000" dirty="0"/>
              <a:t>17</a:t>
            </a:r>
            <a:r>
              <a:rPr lang="en-US" dirty="0" smtClean="0"/>
              <a:t>For everything the flesh desires goes against the Spirit, and everything the Spirit desires goes against the flesh. There is a constant battle raging between them that prevents you from doing the good you want to do. </a:t>
            </a:r>
            <a:r>
              <a:rPr lang="en-US" baseline="30000" dirty="0"/>
              <a:t>18</a:t>
            </a:r>
            <a:r>
              <a:rPr lang="en-US" dirty="0" smtClean="0"/>
              <a:t>But when you are led by the Spirit, you are no longer subject to the law.</a:t>
            </a:r>
            <a:endParaRPr lang="en-US" dirty="0"/>
          </a:p>
        </p:txBody>
      </p:sp>
    </p:spTree>
    <p:extLst>
      <p:ext uri="{BB962C8B-B14F-4D97-AF65-F5344CB8AC3E}">
        <p14:creationId xmlns:p14="http://schemas.microsoft.com/office/powerpoint/2010/main" val="307625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mtClean="0"/>
              <a:t>III.	HOLY SPIRIT TEACHES US ABOUT OUR NEW WAY OF LIFE</a:t>
            </a:r>
            <a:endParaRPr lang="en-US" dirty="0"/>
          </a:p>
        </p:txBody>
      </p:sp>
      <p:sp>
        <p:nvSpPr>
          <p:cNvPr id="3" name="Content Placeholder 2"/>
          <p:cNvSpPr>
            <a:spLocks noGrp="1"/>
          </p:cNvSpPr>
          <p:nvPr>
            <p:ph idx="1"/>
          </p:nvPr>
        </p:nvSpPr>
        <p:spPr/>
        <p:txBody>
          <a:bodyPr/>
          <a:lstStyle/>
          <a:p>
            <a:r>
              <a:rPr lang="en-US" dirty="0" smtClean="0"/>
              <a:t>Galatians 5:22-26 </a:t>
            </a:r>
            <a:r>
              <a:rPr lang="en-US" baseline="30000" dirty="0" smtClean="0"/>
              <a:t>VOICE </a:t>
            </a:r>
          </a:p>
          <a:p>
            <a:pPr lvl="1"/>
            <a:r>
              <a:rPr lang="en-US" baseline="30000" dirty="0"/>
              <a:t>22</a:t>
            </a:r>
            <a:r>
              <a:rPr lang="en-US" dirty="0" smtClean="0"/>
              <a:t>The Holy Spirit produces a different kind of fruit: unconditional love, joy, peace, patience, kindheartedness, goodness, faithfulness, </a:t>
            </a:r>
            <a:r>
              <a:rPr lang="en-US" baseline="30000" dirty="0"/>
              <a:t>23</a:t>
            </a:r>
            <a:r>
              <a:rPr lang="en-US" dirty="0" smtClean="0"/>
              <a:t>gentleness, and self-control. You won’t find any law opposed to fruit like this. </a:t>
            </a:r>
            <a:r>
              <a:rPr lang="en-US" baseline="30000" dirty="0"/>
              <a:t>24</a:t>
            </a:r>
            <a:r>
              <a:rPr lang="en-US" dirty="0" smtClean="0"/>
              <a:t>Those of us who belong to the Anointed One have crucified our old lives and put to death the flesh and all the lusts and desires that plague us.  </a:t>
            </a:r>
            <a:r>
              <a:rPr lang="en-US" baseline="30000" dirty="0"/>
              <a:t>25</a:t>
            </a:r>
            <a:r>
              <a:rPr lang="en-US" dirty="0" smtClean="0"/>
              <a:t>Now since we have chosen to walk with the Spirit, let’s keep each step in perfect sync with God’s Spirit.  </a:t>
            </a:r>
            <a:r>
              <a:rPr lang="en-US" baseline="30000" dirty="0"/>
              <a:t>26</a:t>
            </a:r>
            <a:r>
              <a:rPr lang="en-US" dirty="0" smtClean="0"/>
              <a:t>This will happen when we set aside our self-interests and work together to create true community instead of a culture consumed by provocation, pride, and envy.</a:t>
            </a:r>
          </a:p>
          <a:p>
            <a:endParaRPr lang="en-US" dirty="0"/>
          </a:p>
        </p:txBody>
      </p:sp>
    </p:spTree>
    <p:extLst>
      <p:ext uri="{BB962C8B-B14F-4D97-AF65-F5344CB8AC3E}">
        <p14:creationId xmlns:p14="http://schemas.microsoft.com/office/powerpoint/2010/main" val="428861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1_2303_Hungry">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4_TheAfterEffect.potx" id="{7458975E-CCE3-43EC-A277-06A9BFE4FFD0}" vid="{E7F1D30C-66BB-4A9B-B3B6-5A6A6DCC6A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2608_OurAdvantage</Template>
  <TotalTime>1803</TotalTime>
  <Words>834</Words>
  <Application>Microsoft Office PowerPoint</Application>
  <PresentationFormat>Widescreen</PresentationFormat>
  <Paragraphs>28</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11_2303_Hungry</vt:lpstr>
      <vt:lpstr>Teacher But Not Scary</vt:lpstr>
      <vt:lpstr>I. HOLY SPIRIT TEACHES US ABOUT GOD</vt:lpstr>
      <vt:lpstr>I. HOLY SPIRIT TEACHES US ABOUT GOD</vt:lpstr>
      <vt:lpstr>Family Communion</vt:lpstr>
      <vt:lpstr>II. HOLY SPIRIT TEACHES US ABOUT JESUS</vt:lpstr>
      <vt:lpstr>II. HOLY SPIRIT TEACHES US ABOUT JESUS</vt:lpstr>
      <vt:lpstr>III. HOLY SPIRIT TEACHES US ABOUT OUR NEW WAY OF LIFE</vt:lpstr>
      <vt:lpstr>III. HOLY SPIRIT TEACHES US ABOUT OUR NEW WAY OF LIFE</vt:lpstr>
      <vt:lpstr>III. HOLY SPIRIT TEACHES US ABOUT OUR NEW WAY OF LIFE</vt:lpstr>
      <vt:lpstr>Teacher But Not Scary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But Not Scary</dc:title>
  <dc:creator>Ron Proper</dc:creator>
  <cp:lastModifiedBy>Ron Proper</cp:lastModifiedBy>
  <cp:revision>50</cp:revision>
  <dcterms:created xsi:type="dcterms:W3CDTF">2026-07-24T18:04:21Z</dcterms:created>
  <dcterms:modified xsi:type="dcterms:W3CDTF">2026-08-13T15:22:02Z</dcterms:modified>
</cp:coreProperties>
</file>