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55D"/>
    <a:srgbClr val="EED782"/>
    <a:srgbClr val="F2E648"/>
    <a:srgbClr val="FFFFCC"/>
    <a:srgbClr val="FFFFFF"/>
    <a:srgbClr val="463500"/>
    <a:srgbClr val="B5B4A2"/>
    <a:srgbClr val="C0BBA6"/>
    <a:srgbClr val="FFDDDC"/>
    <a:srgbClr val="FE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>
      <p:cViewPr varScale="1">
        <p:scale>
          <a:sx n="79" d="100"/>
          <a:sy n="79" d="100"/>
        </p:scale>
        <p:origin x="216" y="77"/>
      </p:cViewPr>
      <p:guideLst/>
    </p:cSldViewPr>
  </p:slideViewPr>
  <p:outlineViewPr>
    <p:cViewPr>
      <p:scale>
        <a:sx n="33" d="100"/>
        <a:sy n="33" d="100"/>
      </p:scale>
      <p:origin x="0" y="-8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AA20-1384-4D4D-9AFF-3872A6EBD6E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4D91-3E62-4E47-BBDC-EC5E34692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4D91-3E62-4E47-BBDC-EC5E34692C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54414"/>
            <a:ext cx="12191999" cy="1103586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80000"/>
              </a:lnSpc>
              <a:defRPr lang="en-US" sz="7200" b="1" dirty="0">
                <a:solidFill>
                  <a:srgbClr val="1F6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979" y="6101542"/>
            <a:ext cx="3069021" cy="75645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"/>
            <a:ext cx="12192000" cy="78966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800100" algn="l"/>
                <a:tab pos="6400800" algn="ctr"/>
                <a:tab pos="11718925" algn="r"/>
              </a:tabLst>
              <a:defRPr lang="en-US" sz="5400" dirty="0">
                <a:solidFill>
                  <a:srgbClr val="1F68D9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790114"/>
            <a:ext cx="12058261" cy="6067887"/>
          </a:xfrm>
        </p:spPr>
        <p:txBody>
          <a:bodyPr>
            <a:normAutofit/>
          </a:bodyPr>
          <a:lstStyle>
            <a:lvl1pPr marL="284163" indent="-635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798513" algn="l"/>
              </a:tabLst>
              <a:defRPr lang="en-US" sz="4000" b="1" i="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3600" b="1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200" b="1" i="0" kern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771650" lvl="2" indent="0" algn="l" defTabSz="6858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2347913" algn="l"/>
              </a:tabLst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_Title and Content">
    <p:bg>
      <p:bgPr>
        <a:gradFill>
          <a:gsLst>
            <a:gs pos="0">
              <a:srgbClr val="E6ED53"/>
            </a:gs>
            <a:gs pos="100000">
              <a:srgbClr val="F1F6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5" y="-4149"/>
            <a:ext cx="12117355" cy="116712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rgbClr val="1F68D9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162974"/>
            <a:ext cx="12117355" cy="5695025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z="3600" b="1" kern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0" lvl="0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0" lvl="1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0" lvl="2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0" lvl="3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0" lvl="4" indent="0" algn="l" defTabSz="51435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5362112"/>
            <a:ext cx="12192000" cy="1495888"/>
          </a:xfrm>
          <a:gradFill flip="none" rotWithShape="1">
            <a:gsLst>
              <a:gs pos="0">
                <a:srgbClr val="E5EC4E"/>
              </a:gs>
              <a:gs pos="100000">
                <a:srgbClr val="F1F692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dirty="0" smtClean="0">
                <a:solidFill>
                  <a:srgbClr val="1F6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7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47"/>
            <a:ext cx="12192000" cy="115824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rgbClr val="1F68D9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" y="1154097"/>
            <a:ext cx="12042775" cy="38262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4400" i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marL="284163" lvl="0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284163" lvl="1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284163" lvl="2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284163" lvl="3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284163" lvl="4" indent="-6350" defTabSz="6858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4980373"/>
            <a:ext cx="12192000" cy="1877627"/>
          </a:xfrm>
          <a:gradFill flip="none" rotWithShape="1">
            <a:gsLst>
              <a:gs pos="0">
                <a:srgbClr val="E5EC4E"/>
              </a:gs>
              <a:gs pos="100000">
                <a:srgbClr val="F1F692"/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dirty="0" smtClean="0">
                <a:solidFill>
                  <a:srgbClr val="1F6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35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41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tabLst>
                <a:tab pos="800100" algn="l"/>
                <a:tab pos="6400800" algn="ctr"/>
                <a:tab pos="11718925" algn="r"/>
              </a:tabLs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4620"/>
            <a:ext cx="12192000" cy="48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9775" lvl="0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Click to edit Master text styles</a:t>
            </a:r>
          </a:p>
          <a:p>
            <a:pPr marL="739775" lvl="1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Second level</a:t>
            </a:r>
          </a:p>
          <a:p>
            <a:pPr marL="739775" lvl="2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Third level</a:t>
            </a:r>
          </a:p>
          <a:p>
            <a:pPr marL="739775" lvl="3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Fourth level</a:t>
            </a:r>
          </a:p>
          <a:p>
            <a:pPr marL="739775" lvl="4" indent="-692150" defTabSz="68580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tabLst>
                <a:tab pos="1770063" algn="l"/>
              </a:tabLst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US" sz="6600" b="1" kern="1200" dirty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lang="en-US" sz="4000" b="1" kern="1200" smtClean="0"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2571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76000"/>
              </a:prstClr>
            </a:outerShdw>
          </a:effectLst>
          <a:latin typeface="+mn-lt"/>
          <a:ea typeface="+mn-ea"/>
          <a:cs typeface="+mn-cs"/>
        </a:defRPr>
      </a:lvl2pPr>
      <a:lvl3pPr marL="51435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600" b="1" i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77152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smtClean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028700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US" sz="3200" b="1" kern="1200" dirty="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</a:t>
            </a:r>
            <a:r>
              <a:rPr lang="en-US" baseline="30000" dirty="0" smtClean="0"/>
              <a:t>2</a:t>
            </a:r>
            <a:r>
              <a:rPr lang="en-US" dirty="0" smtClean="0"/>
              <a:t> Factor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06-28-26</a:t>
            </a:r>
          </a:p>
        </p:txBody>
      </p:sp>
    </p:spTree>
    <p:extLst>
      <p:ext uri="{BB962C8B-B14F-4D97-AF65-F5344CB8AC3E}">
        <p14:creationId xmlns:p14="http://schemas.microsoft.com/office/powerpoint/2010/main" val="42722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"/>
            <a:ext cx="12192000" cy="1429512"/>
          </a:xfrm>
        </p:spPr>
        <p:txBody>
          <a:bodyPr/>
          <a:lstStyle/>
          <a:p>
            <a:pPr lvl="0"/>
            <a:r>
              <a:rPr lang="en-US" dirty="0" smtClean="0"/>
              <a:t>I.	(Review) THE POWER OF HUMILITY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3" y="1624519"/>
            <a:ext cx="12058261" cy="5233482"/>
          </a:xfrm>
        </p:spPr>
        <p:txBody>
          <a:bodyPr>
            <a:normAutofit/>
          </a:bodyPr>
          <a:lstStyle/>
          <a:p>
            <a:pPr marL="801688" lvl="1">
              <a:spcAft>
                <a:spcPts val="600"/>
              </a:spcAft>
              <a:tabLst>
                <a:tab pos="1654175" algn="l"/>
              </a:tabLst>
            </a:pPr>
            <a:r>
              <a:rPr lang="en-US" sz="66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A.	Seeing God accurately </a:t>
            </a:r>
          </a:p>
          <a:p>
            <a:pPr marL="801688" lvl="1">
              <a:spcAft>
                <a:spcPts val="600"/>
              </a:spcAft>
              <a:tabLst>
                <a:tab pos="1654175" algn="l"/>
              </a:tabLst>
            </a:pPr>
            <a:r>
              <a:rPr lang="en-US" sz="66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B.	Seeing myself accurately </a:t>
            </a:r>
          </a:p>
          <a:p>
            <a:pPr marL="801688" lvl="1">
              <a:spcAft>
                <a:spcPts val="600"/>
              </a:spcAft>
              <a:tabLst>
                <a:tab pos="1654175" algn="l"/>
              </a:tabLst>
            </a:pPr>
            <a:r>
              <a:rPr lang="en-US" sz="66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C.	Submitting to God’s ways</a:t>
            </a:r>
          </a:p>
        </p:txBody>
      </p:sp>
    </p:spTree>
    <p:extLst>
      <p:ext uri="{BB962C8B-B14F-4D97-AF65-F5344CB8AC3E}">
        <p14:creationId xmlns:p14="http://schemas.microsoft.com/office/powerpoint/2010/main" val="35606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II.	THE POWER OF PRAISE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Acts 16:25-26 </a:t>
            </a:r>
            <a:r>
              <a:rPr lang="en-US" baseline="30000" dirty="0" smtClean="0"/>
              <a:t>NLT </a:t>
            </a:r>
          </a:p>
          <a:p>
            <a:pPr lvl="1"/>
            <a:r>
              <a:rPr lang="en-US" baseline="30000" dirty="0" smtClean="0"/>
              <a:t>25</a:t>
            </a:r>
            <a:r>
              <a:rPr lang="en-US" dirty="0" smtClean="0"/>
              <a:t>Around midnight Paul and Silas were praying and singing hymns to God, and the other prisoners were listening. </a:t>
            </a:r>
            <a:r>
              <a:rPr lang="en-US" baseline="30000" dirty="0" smtClean="0"/>
              <a:t>26</a:t>
            </a:r>
            <a:r>
              <a:rPr lang="en-US" dirty="0" smtClean="0"/>
              <a:t>Suddenly, there was a massive earthquake, and the prison was shaken to its foundations. All the doors immediately flew open, and the chains of every prisoner fell off!  </a:t>
            </a:r>
          </a:p>
          <a:p>
            <a:pPr marL="801688" lvl="1">
              <a:spcAft>
                <a:spcPts val="600"/>
              </a:spcAft>
            </a:pPr>
            <a:r>
              <a:rPr lang="en-US" sz="40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A.	Praising God is a Decision</a:t>
            </a:r>
          </a:p>
          <a:p>
            <a:pPr marL="1371600" lvl="2">
              <a:tabLst>
                <a:tab pos="1828800" algn="l"/>
              </a:tabLst>
            </a:pPr>
            <a:r>
              <a:rPr lang="en-US" sz="3600" dirty="0" smtClean="0"/>
              <a:t>1.	When </a:t>
            </a:r>
            <a:r>
              <a:rPr lang="en-US" sz="3600" dirty="0"/>
              <a:t>you’ve been </a:t>
            </a:r>
            <a:r>
              <a:rPr lang="en-US" sz="3600" dirty="0" smtClean="0"/>
              <a:t>humiliated and suffered injustice</a:t>
            </a:r>
          </a:p>
          <a:p>
            <a:pPr marL="1371600" lvl="2">
              <a:tabLst>
                <a:tab pos="1828800" algn="l"/>
              </a:tabLst>
            </a:pPr>
            <a:r>
              <a:rPr lang="en-US" sz="3600" dirty="0" smtClean="0"/>
              <a:t>2.	When you’re bruised, broken and bloody</a:t>
            </a:r>
          </a:p>
          <a:p>
            <a:pPr marL="1371600" lvl="2">
              <a:tabLst>
                <a:tab pos="1828800" algn="l"/>
              </a:tabLst>
            </a:pPr>
            <a:r>
              <a:rPr lang="en-US" sz="3600" dirty="0" smtClean="0"/>
              <a:t>3.	When you’re chained in a dark hole</a:t>
            </a:r>
          </a:p>
        </p:txBody>
      </p:sp>
    </p:spTree>
    <p:extLst>
      <p:ext uri="{BB962C8B-B14F-4D97-AF65-F5344CB8AC3E}">
        <p14:creationId xmlns:p14="http://schemas.microsoft.com/office/powerpoint/2010/main" val="42789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II.	THE POWER OF PRAISE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Acts 16:27-28 </a:t>
            </a:r>
            <a:r>
              <a:rPr lang="en-US" baseline="30000" dirty="0" smtClean="0"/>
              <a:t>NLT</a:t>
            </a:r>
            <a:r>
              <a:rPr lang="en-US" dirty="0" smtClean="0"/>
              <a:t> </a:t>
            </a:r>
          </a:p>
          <a:p>
            <a:pPr lvl="1"/>
            <a:r>
              <a:rPr lang="en-US" baseline="30000" dirty="0" smtClean="0"/>
              <a:t>27</a:t>
            </a:r>
            <a:r>
              <a:rPr lang="en-US" dirty="0" smtClean="0"/>
              <a:t>The jailer woke up to see the prison doors wide open. He assumed the prisoners had escaped, so he drew his sword to kill himself. </a:t>
            </a:r>
            <a:r>
              <a:rPr lang="en-US" baseline="30000" dirty="0" smtClean="0"/>
              <a:t>28</a:t>
            </a:r>
            <a:r>
              <a:rPr lang="en-US" dirty="0" smtClean="0"/>
              <a:t>But Paul shouted to him, “Stop! Don’t kill yourself! We are all here!” </a:t>
            </a:r>
          </a:p>
          <a:p>
            <a:pPr marL="801688" lvl="1">
              <a:spcAft>
                <a:spcPts val="600"/>
              </a:spcAft>
            </a:pPr>
            <a:r>
              <a:rPr lang="en-US" sz="40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B.	Praising God Brings Freedom with Wisdom</a:t>
            </a:r>
          </a:p>
        </p:txBody>
      </p:sp>
    </p:spTree>
    <p:extLst>
      <p:ext uri="{BB962C8B-B14F-4D97-AF65-F5344CB8AC3E}">
        <p14:creationId xmlns:p14="http://schemas.microsoft.com/office/powerpoint/2010/main" val="20156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II.	THE POWER OF PRAISE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Acts 16:29-33 </a:t>
            </a:r>
            <a:r>
              <a:rPr lang="en-US" baseline="30000" dirty="0" smtClean="0"/>
              <a:t>NLT</a:t>
            </a:r>
            <a:r>
              <a:rPr lang="en-US" dirty="0" smtClean="0"/>
              <a:t> </a:t>
            </a:r>
          </a:p>
          <a:p>
            <a:pPr lvl="1"/>
            <a:r>
              <a:rPr lang="en-US" baseline="30000" dirty="0" smtClean="0"/>
              <a:t>29</a:t>
            </a:r>
            <a:r>
              <a:rPr lang="en-US" dirty="0" smtClean="0"/>
              <a:t>The jailer called for lights and ran to the dungeon and fell down trembling before Paul and Silas. </a:t>
            </a:r>
            <a:r>
              <a:rPr lang="en-US" baseline="30000" dirty="0" smtClean="0"/>
              <a:t>30</a:t>
            </a:r>
            <a:r>
              <a:rPr lang="en-US" dirty="0" smtClean="0"/>
              <a:t>Then he brought them out and asked, “Sirs, what must I do to be saved?”  </a:t>
            </a:r>
            <a:r>
              <a:rPr lang="en-US" baseline="30000" dirty="0" smtClean="0"/>
              <a:t>31</a:t>
            </a:r>
            <a:r>
              <a:rPr lang="en-US" dirty="0" smtClean="0"/>
              <a:t>They replied, “Believe in the Lord Jesus and you will be saved, along with everyone in your household.”  </a:t>
            </a:r>
            <a:r>
              <a:rPr lang="en-US" baseline="30000" dirty="0" smtClean="0"/>
              <a:t>32</a:t>
            </a:r>
            <a:r>
              <a:rPr lang="en-US" dirty="0" smtClean="0"/>
              <a:t>And they shared the word of the Lord with him and with all who lived in his household. </a:t>
            </a:r>
            <a:r>
              <a:rPr lang="en-US" baseline="30000" dirty="0" smtClean="0"/>
              <a:t>33</a:t>
            </a:r>
            <a:r>
              <a:rPr lang="en-US" dirty="0" smtClean="0"/>
              <a:t>Even at that hour of the night, the jailer cared for them and washed their wounds. Then he and everyone in his household were immediately baptized. </a:t>
            </a:r>
          </a:p>
          <a:p>
            <a:pPr marL="801688" lvl="1">
              <a:spcAft>
                <a:spcPts val="600"/>
              </a:spcAft>
            </a:pPr>
            <a:r>
              <a:rPr lang="en-US" sz="40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C.	Praising God Brings Salvation</a:t>
            </a:r>
          </a:p>
        </p:txBody>
      </p:sp>
    </p:spTree>
    <p:extLst>
      <p:ext uri="{BB962C8B-B14F-4D97-AF65-F5344CB8AC3E}">
        <p14:creationId xmlns:p14="http://schemas.microsoft.com/office/powerpoint/2010/main" val="11581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II.	THE POWER OF PRAISE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i="0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Acts 16:34 </a:t>
            </a:r>
            <a:r>
              <a:rPr lang="en-US" sz="4000" b="1" i="0" kern="12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NLT </a:t>
            </a:r>
          </a:p>
          <a:p>
            <a:pPr lvl="1"/>
            <a:r>
              <a:rPr lang="en-US" baseline="30000" dirty="0" smtClean="0"/>
              <a:t>34</a:t>
            </a:r>
            <a:r>
              <a:rPr lang="en-US" dirty="0" smtClean="0"/>
              <a:t>He brought them into his house and set a meal before them, and he and his entire household rejoiced because they all believed in God.</a:t>
            </a:r>
          </a:p>
          <a:p>
            <a:pPr marL="801688" lvl="1">
              <a:spcAft>
                <a:spcPts val="600"/>
              </a:spcAft>
            </a:pPr>
            <a:r>
              <a:rPr lang="en-US" sz="4000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D.	Praising God Brings Joy</a:t>
            </a:r>
          </a:p>
        </p:txBody>
      </p:sp>
    </p:spTree>
    <p:extLst>
      <p:ext uri="{BB962C8B-B14F-4D97-AF65-F5344CB8AC3E}">
        <p14:creationId xmlns:p14="http://schemas.microsoft.com/office/powerpoint/2010/main" val="41526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Seph</a:t>
            </a:r>
            <a:r>
              <a:rPr lang="en-US" dirty="0"/>
              <a:t> </a:t>
            </a:r>
            <a:r>
              <a:rPr lang="en-US" dirty="0" err="1"/>
              <a:t>Schlueter</a:t>
            </a:r>
            <a:r>
              <a:rPr lang="en-US" dirty="0"/>
              <a:t> – “Turn It To Praise”)</a:t>
            </a:r>
          </a:p>
        </p:txBody>
      </p:sp>
    </p:spTree>
    <p:extLst>
      <p:ext uri="{BB962C8B-B14F-4D97-AF65-F5344CB8AC3E}">
        <p14:creationId xmlns:p14="http://schemas.microsoft.com/office/powerpoint/2010/main" val="30705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3"/>
            <a:ext cx="12192000" cy="1159043"/>
          </a:xfrm>
        </p:spPr>
        <p:txBody>
          <a:bodyPr/>
          <a:lstStyle/>
          <a:p>
            <a:pPr algn="ctr"/>
            <a:r>
              <a:rPr lang="en-US" sz="8800" dirty="0">
                <a:effectLst/>
              </a:rPr>
              <a:t>The Power</a:t>
            </a:r>
            <a:r>
              <a:rPr lang="en-US" sz="8800" baseline="30000" dirty="0">
                <a:effectLst/>
              </a:rPr>
              <a:t>2</a:t>
            </a:r>
            <a:r>
              <a:rPr lang="en-US" sz="8800" dirty="0">
                <a:effectLst/>
              </a:rPr>
              <a:t> Factor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961" y="1159496"/>
            <a:ext cx="11221040" cy="56985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I.	THE POWER OF HUMILITY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A.	Seeing God accurately 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B.	Seeing myself accurately 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C.	Submitting to God’s ways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II</a:t>
            </a:r>
            <a:r>
              <a:rPr lang="en-US" dirty="0"/>
              <a:t>.	THE POWER OF PRAISE  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A.	Praising God is a Decision</a:t>
            </a:r>
          </a:p>
          <a:p>
            <a:pPr marL="1376363" lvl="2" defTabSz="763588">
              <a:tabLst>
                <a:tab pos="1828800" algn="l"/>
              </a:tabLst>
            </a:pPr>
            <a:r>
              <a:rPr lang="en-US" sz="3600" dirty="0"/>
              <a:t>1.	When you’ve been humiliated and suffered injustice</a:t>
            </a:r>
          </a:p>
          <a:p>
            <a:pPr marL="1376363" lvl="2" defTabSz="763588">
              <a:tabLst>
                <a:tab pos="1828800" algn="l"/>
              </a:tabLst>
            </a:pPr>
            <a:r>
              <a:rPr lang="en-US" sz="3600" dirty="0"/>
              <a:t>2.	When you’re bruised, broken and bloody</a:t>
            </a:r>
          </a:p>
          <a:p>
            <a:pPr marL="1376363" lvl="2" defTabSz="763588">
              <a:tabLst>
                <a:tab pos="1828800" algn="l"/>
              </a:tabLst>
            </a:pPr>
            <a:r>
              <a:rPr lang="en-US" sz="3600" dirty="0"/>
              <a:t>3.	When you’re chained in a dark hole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B.	Praising God Brings Freedom with Wisdom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C.	Praising God Brings Salvation</a:t>
            </a:r>
          </a:p>
          <a:p>
            <a:pPr marL="857250" lvl="1">
              <a:spcAft>
                <a:spcPts val="600"/>
              </a:spcAft>
            </a:pPr>
            <a:r>
              <a:rPr lang="en-US" i="0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rPr>
              <a:t>D.	Praising God Brings Joy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2303_Hung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606_HisOppositeWay.potx" id="{95884C6E-6F00-49EA-BCF4-2BBDB81D6B0A}" vid="{BD62E226-F360-4908-AD50-C8856AFF2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2602_PureLove</Template>
  <TotalTime>6609</TotalTime>
  <Words>287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11_2303_Hungry</vt:lpstr>
      <vt:lpstr>The Power2 Factor</vt:lpstr>
      <vt:lpstr>I. (Review) THE POWER OF HUMILITY </vt:lpstr>
      <vt:lpstr>II. THE POWER OF PRAISE  </vt:lpstr>
      <vt:lpstr>II. THE POWER OF PRAISE  </vt:lpstr>
      <vt:lpstr>II. THE POWER OF PRAISE  </vt:lpstr>
      <vt:lpstr>II. THE POWER OF PRAISE  </vt:lpstr>
      <vt:lpstr>Video</vt:lpstr>
      <vt:lpstr>The Power2 Factor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Power2 Factor</dc:title>
  <dc:creator>Ron Proper</dc:creator>
  <cp:lastModifiedBy>Ron Proper</cp:lastModifiedBy>
  <cp:revision>149</cp:revision>
  <dcterms:created xsi:type="dcterms:W3CDTF">2026-01-20T23:29:33Z</dcterms:created>
  <dcterms:modified xsi:type="dcterms:W3CDTF">2026-06-25T16:07:56Z</dcterms:modified>
</cp:coreProperties>
</file>