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CD1"/>
    <a:srgbClr val="D7C3A0"/>
    <a:srgbClr val="EEE295"/>
    <a:srgbClr val="EFE29A"/>
    <a:srgbClr val="C1A487"/>
    <a:srgbClr val="463500"/>
    <a:srgbClr val="B5B4A2"/>
    <a:srgbClr val="C0BBA6"/>
    <a:srgbClr val="FFDDDC"/>
    <a:srgbClr val="FE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>
      <p:cViewPr varScale="1">
        <p:scale>
          <a:sx n="81" d="100"/>
          <a:sy n="81" d="100"/>
        </p:scale>
        <p:origin x="6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EAA20-1384-4D4D-9AFF-3872A6EBD6E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44D91-3E62-4E47-BBDC-EC5E3469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822730"/>
            <a:ext cx="12191999" cy="1035269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80000"/>
              </a:lnSpc>
              <a:def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979" y="6101542"/>
            <a:ext cx="3069021" cy="756458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4" y="453"/>
            <a:ext cx="9904756" cy="119386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tabLst>
                <a:tab pos="800100" algn="l"/>
                <a:tab pos="6400800" algn="ctr"/>
                <a:tab pos="11718925" algn="r"/>
              </a:tabLst>
              <a:defRPr lang="en-US" sz="66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3" y="1194319"/>
            <a:ext cx="12058261" cy="5663681"/>
          </a:xfrm>
        </p:spPr>
        <p:txBody>
          <a:bodyPr>
            <a:normAutofit/>
          </a:bodyPr>
          <a:lstStyle>
            <a:lvl1pPr marL="114300" indent="-6350"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770063" algn="l"/>
              </a:tabLst>
              <a:defRPr lang="en-US" sz="44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b="1" i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625475" indent="0" algn="l" defTabSz="6858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600" b="1" i="1" kern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3200" b="1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32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5" y="-4149"/>
            <a:ext cx="9922795" cy="116114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lvl="0">
              <a:tabLst>
                <a:tab pos="800100" algn="l"/>
                <a:tab pos="6400800" algn="ctr"/>
                <a:tab pos="11718925" algn="r"/>
              </a:tabLs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5" y="1156996"/>
            <a:ext cx="12117355" cy="57010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en-US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lang="en-US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lang="en-US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marL="284163" lvl="0" indent="-63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Click to edit Master text styles</a:t>
            </a:r>
          </a:p>
          <a:p>
            <a:pPr marL="457200" lvl="1" defTabSz="6858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mtClean="0"/>
              <a:t>Second level</a:t>
            </a:r>
          </a:p>
          <a:p>
            <a:pPr marL="625475" lvl="2" defTabSz="685800">
              <a:lnSpc>
                <a:spcPct val="80000"/>
              </a:lnSpc>
              <a:spcBef>
                <a:spcPts val="0"/>
              </a:spcBef>
            </a:pPr>
            <a:r>
              <a:rPr lang="en-US" smtClean="0"/>
              <a:t>Third level</a:t>
            </a:r>
          </a:p>
          <a:p>
            <a:pPr lvl="3" defTabSz="685800"/>
            <a:r>
              <a:rPr lang="en-US" smtClean="0"/>
              <a:t>Fourth level</a:t>
            </a:r>
          </a:p>
          <a:p>
            <a:pPr lvl="4" defTabSz="685800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5659121"/>
            <a:ext cx="12192000" cy="1198880"/>
          </a:xfrm>
          <a:gradFill flip="none" rotWithShape="1">
            <a:gsLst>
              <a:gs pos="0">
                <a:srgbClr val="D7C3A0"/>
              </a:gs>
              <a:gs pos="100000">
                <a:srgbClr val="F4ECD1"/>
              </a:gs>
            </a:gsLst>
            <a:lin ang="5400000" scaled="1"/>
            <a:tileRect/>
          </a:gradFill>
        </p:spPr>
        <p:txBody>
          <a:bodyPr anchor="b">
            <a:noAutofit/>
          </a:bodyPr>
          <a:lstStyle>
            <a:lvl1pPr>
              <a:defRPr sz="32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6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2">
            <a:lumMod val="9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47"/>
            <a:ext cx="12192000" cy="952837"/>
          </a:xfrm>
        </p:spPr>
        <p:txBody>
          <a:bodyPr/>
          <a:lstStyle>
            <a:lvl1pPr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7955" y="948690"/>
            <a:ext cx="11894820" cy="5318379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6267069"/>
            <a:ext cx="12192000" cy="590931"/>
          </a:xfrm>
        </p:spPr>
        <p:txBody>
          <a:bodyPr anchor="b">
            <a:spAutoFit/>
          </a:bodyPr>
          <a:lstStyle>
            <a:lvl1pPr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71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414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tabLst>
                <a:tab pos="800100" algn="l"/>
                <a:tab pos="6400800" algn="ctr"/>
                <a:tab pos="11718925" algn="r"/>
              </a:tabLs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44620"/>
            <a:ext cx="12192000" cy="488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39775" lvl="0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dirty="0" smtClean="0"/>
              <a:t>Click to edit Master text styles</a:t>
            </a:r>
          </a:p>
          <a:p>
            <a:pPr marL="457200" lvl="1" defTabSz="6858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Second level</a:t>
            </a:r>
          </a:p>
          <a:p>
            <a:pPr marL="625475" lvl="2" defTabSz="685800"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Third level</a:t>
            </a:r>
          </a:p>
          <a:p>
            <a:pPr lvl="3" defTabSz="685800"/>
            <a:r>
              <a:rPr lang="en-US" dirty="0" smtClean="0"/>
              <a:t>Fourth level</a:t>
            </a:r>
          </a:p>
          <a:p>
            <a:pPr lvl="4" defTabSz="685800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1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en-US" sz="6600" b="1" kern="1200" dirty="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lang="en-US" sz="4000" b="1" kern="1200" smtClean="0"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25717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600" b="1" i="1" kern="1200" smtClean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76000"/>
              </a:prstClr>
            </a:outerShdw>
          </a:effectLst>
          <a:latin typeface="+mn-lt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600" b="1" i="1" kern="1200" smtClean="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77152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200" b="1" kern="1200" smtClean="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02870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200" b="1" kern="1200" dirty="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41303"/>
            <a:ext cx="12191999" cy="1616697"/>
          </a:xfrm>
        </p:spPr>
        <p:txBody>
          <a:bodyPr/>
          <a:lstStyle/>
          <a:p>
            <a:r>
              <a:rPr lang="en-US" sz="6600" dirty="0" smtClean="0"/>
              <a:t>From Confusion to Understanding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smtClean="0"/>
              <a:t>04-19-26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22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4" y="452"/>
            <a:ext cx="10159482" cy="145823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5400" dirty="0" smtClean="0"/>
              <a:t>So </a:t>
            </a:r>
            <a:r>
              <a:rPr lang="en-US" sz="5400" dirty="0"/>
              <a:t>How Do I Move From Confusion to Understanding? (Luke 24:13-35</a:t>
            </a:r>
            <a:r>
              <a:rPr lang="en-US" sz="5400" dirty="0" smtClean="0"/>
              <a:t>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3" y="1458685"/>
            <a:ext cx="12129797" cy="5399315"/>
          </a:xfrm>
        </p:spPr>
        <p:txBody>
          <a:bodyPr>
            <a:normAutofit/>
          </a:bodyPr>
          <a:lstStyle/>
          <a:p>
            <a:pPr marL="744538" lvl="0" indent="-573088">
              <a:buFont typeface="+mj-lt"/>
              <a:buAutoNum type="arabicPeriod"/>
            </a:pPr>
            <a:r>
              <a:rPr lang="en-US" sz="4400" i="0" dirty="0" smtClean="0"/>
              <a:t>Face the sadness and loss of hope</a:t>
            </a:r>
          </a:p>
          <a:p>
            <a:pPr marL="744538" lvl="0" indent="-573088">
              <a:buFont typeface="+mj-lt"/>
              <a:buAutoNum type="arabicPeriod"/>
            </a:pPr>
            <a:r>
              <a:rPr lang="en-US" sz="4400" i="0" dirty="0" smtClean="0"/>
              <a:t>Talk about the confusion with a trusted friend</a:t>
            </a:r>
          </a:p>
          <a:p>
            <a:pPr marL="744538" lvl="0" indent="-573088">
              <a:buFont typeface="+mj-lt"/>
              <a:buAutoNum type="arabicPeriod"/>
            </a:pPr>
            <a:r>
              <a:rPr lang="en-US" sz="4400" i="0" dirty="0" smtClean="0"/>
              <a:t>Invite Jesus to Stay</a:t>
            </a:r>
          </a:p>
          <a:p>
            <a:pPr marL="744538" lvl="0" indent="-573088">
              <a:buFont typeface="+mj-lt"/>
              <a:buAutoNum type="arabicPeriod"/>
            </a:pPr>
            <a:r>
              <a:rPr lang="en-US" sz="4400" i="0" dirty="0" smtClean="0"/>
              <a:t>Ask Jesus to Bring Understanding (“Jesus, please show me where You are in this situation.”)</a:t>
            </a:r>
          </a:p>
          <a:p>
            <a:pPr marL="744538" lvl="0" indent="-573088">
              <a:buFont typeface="+mj-lt"/>
              <a:buAutoNum type="arabicPeriod"/>
            </a:pPr>
            <a:r>
              <a:rPr lang="en-US" sz="4400" i="0" dirty="0" smtClean="0"/>
              <a:t>Rise Up and Tell Someone About Your Gains</a:t>
            </a:r>
          </a:p>
          <a:p>
            <a:pPr marL="1020763" indent="-742950">
              <a:buFont typeface="+mj-lt"/>
              <a:buAutoNum type="arabicPeriod"/>
            </a:pPr>
            <a:endParaRPr lang="en-US" sz="4400" i="0" dirty="0"/>
          </a:p>
        </p:txBody>
      </p:sp>
    </p:spTree>
    <p:extLst>
      <p:ext uri="{BB962C8B-B14F-4D97-AF65-F5344CB8AC3E}">
        <p14:creationId xmlns:p14="http://schemas.microsoft.com/office/powerpoint/2010/main" val="3780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Luke 24:13-16 </a:t>
            </a:r>
            <a:r>
              <a:rPr lang="en-US" baseline="30000" dirty="0" smtClean="0"/>
              <a:t>ESV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3" y="1194319"/>
            <a:ext cx="12048733" cy="5663681"/>
          </a:xfrm>
        </p:spPr>
        <p:txBody>
          <a:bodyPr/>
          <a:lstStyle/>
          <a:p>
            <a:pPr lvl="0"/>
            <a:r>
              <a:rPr lang="en-US" baseline="30000" dirty="0" smtClean="0"/>
              <a:t>13</a:t>
            </a:r>
            <a:r>
              <a:rPr lang="en-US" u="sng" dirty="0" smtClean="0"/>
              <a:t>That very day</a:t>
            </a:r>
            <a:r>
              <a:rPr lang="en-US" dirty="0" smtClean="0"/>
              <a:t> two of them were going to a village named Emmaus, about seven miles from Jerusalem, </a:t>
            </a:r>
            <a:r>
              <a:rPr lang="en-US" baseline="30000" dirty="0" smtClean="0"/>
              <a:t>14</a:t>
            </a:r>
            <a:r>
              <a:rPr lang="en-US" dirty="0" smtClean="0"/>
              <a:t>and they were </a:t>
            </a:r>
            <a:r>
              <a:rPr lang="en-US" u="sng" dirty="0" smtClean="0"/>
              <a:t>talking</a:t>
            </a:r>
            <a:r>
              <a:rPr lang="en-US" dirty="0" smtClean="0"/>
              <a:t> with each other </a:t>
            </a:r>
            <a:r>
              <a:rPr lang="en-US" u="sng" dirty="0" smtClean="0"/>
              <a:t>about</a:t>
            </a:r>
            <a:r>
              <a:rPr lang="en-US" dirty="0" smtClean="0"/>
              <a:t> all these </a:t>
            </a:r>
            <a:r>
              <a:rPr lang="en-US" u="sng" dirty="0" smtClean="0"/>
              <a:t>things</a:t>
            </a:r>
            <a:r>
              <a:rPr lang="en-US" dirty="0" smtClean="0"/>
              <a:t> that had happened. </a:t>
            </a:r>
            <a:r>
              <a:rPr lang="en-US" baseline="30000" dirty="0" smtClean="0"/>
              <a:t>15</a:t>
            </a:r>
            <a:r>
              <a:rPr lang="en-US" dirty="0" smtClean="0"/>
              <a:t>While they were talking and discussing together, Jesus himself drew near and went with them. </a:t>
            </a:r>
            <a:r>
              <a:rPr lang="en-US" baseline="30000" dirty="0" smtClean="0"/>
              <a:t>16</a:t>
            </a:r>
            <a:r>
              <a:rPr lang="en-US" dirty="0" smtClean="0"/>
              <a:t>But their eyes were kept from recognizing him. </a:t>
            </a:r>
          </a:p>
        </p:txBody>
      </p:sp>
    </p:spTree>
    <p:extLst>
      <p:ext uri="{BB962C8B-B14F-4D97-AF65-F5344CB8AC3E}">
        <p14:creationId xmlns:p14="http://schemas.microsoft.com/office/powerpoint/2010/main" val="26586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Luke 24:17-18 </a:t>
            </a:r>
            <a:r>
              <a:rPr lang="en-US" baseline="30000" dirty="0" smtClean="0"/>
              <a:t>ESV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3" y="1194319"/>
            <a:ext cx="12253014" cy="5663681"/>
          </a:xfrm>
        </p:spPr>
        <p:txBody>
          <a:bodyPr/>
          <a:lstStyle/>
          <a:p>
            <a:pPr lvl="0"/>
            <a:r>
              <a:rPr lang="en-US" baseline="30000" dirty="0" smtClean="0"/>
              <a:t>17</a:t>
            </a:r>
            <a:r>
              <a:rPr lang="en-US" dirty="0" smtClean="0"/>
              <a:t>And he said to them, “What is this conversation that you are holding with each other as you walk?” And they stood </a:t>
            </a:r>
            <a:r>
              <a:rPr lang="en-US" u="sng" dirty="0" smtClean="0"/>
              <a:t>still, looking sad</a:t>
            </a:r>
            <a:r>
              <a:rPr lang="en-US" dirty="0" smtClean="0"/>
              <a:t>.  </a:t>
            </a:r>
            <a:r>
              <a:rPr lang="en-US" baseline="30000" dirty="0" smtClean="0"/>
              <a:t>18</a:t>
            </a:r>
            <a:r>
              <a:rPr lang="en-US" dirty="0" smtClean="0"/>
              <a:t>Then one of them, named Cleopas, answered him, “Are you the only visitor to Jerusalem who does not know the things that have happened there in these days?”</a:t>
            </a:r>
          </a:p>
        </p:txBody>
      </p:sp>
    </p:spTree>
    <p:extLst>
      <p:ext uri="{BB962C8B-B14F-4D97-AF65-F5344CB8AC3E}">
        <p14:creationId xmlns:p14="http://schemas.microsoft.com/office/powerpoint/2010/main" val="22116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Luke 24:19-21 </a:t>
            </a:r>
            <a:r>
              <a:rPr lang="en-US" baseline="30000" dirty="0" smtClean="0"/>
              <a:t>ESV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30000" dirty="0" smtClean="0"/>
              <a:t>19</a:t>
            </a:r>
            <a:r>
              <a:rPr lang="en-US" dirty="0" smtClean="0"/>
              <a:t>And he said to them, “What things?” And they said to him, “Concerning Jesus of Nazareth, a man who was a prophet mighty in deed and word before God and all the people, </a:t>
            </a:r>
            <a:r>
              <a:rPr lang="en-US" baseline="30000" dirty="0" smtClean="0"/>
              <a:t>20</a:t>
            </a:r>
            <a:r>
              <a:rPr lang="en-US" dirty="0" smtClean="0"/>
              <a:t>and how our chief priests and rulers delivered him up to be condemned to death, and crucified him. </a:t>
            </a:r>
            <a:r>
              <a:rPr lang="en-US" baseline="30000" dirty="0" smtClean="0"/>
              <a:t>21</a:t>
            </a:r>
            <a:r>
              <a:rPr lang="en-US" dirty="0" smtClean="0"/>
              <a:t>But </a:t>
            </a:r>
            <a:r>
              <a:rPr lang="en-US" u="sng" dirty="0" smtClean="0"/>
              <a:t>we had hoped</a:t>
            </a:r>
            <a:r>
              <a:rPr lang="en-US" dirty="0" smtClean="0"/>
              <a:t> that he was the one to redeem Israel. Yes, and besides all this, it is now the third day since these things happened.</a:t>
            </a:r>
          </a:p>
        </p:txBody>
      </p:sp>
    </p:spTree>
    <p:extLst>
      <p:ext uri="{BB962C8B-B14F-4D97-AF65-F5344CB8AC3E}">
        <p14:creationId xmlns:p14="http://schemas.microsoft.com/office/powerpoint/2010/main" val="22485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Luke 24:22-24 </a:t>
            </a:r>
            <a:r>
              <a:rPr lang="en-US" baseline="30000" dirty="0" smtClean="0"/>
              <a:t>ESV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30000" dirty="0" smtClean="0"/>
              <a:t>22</a:t>
            </a:r>
            <a:r>
              <a:rPr lang="en-US" dirty="0" smtClean="0"/>
              <a:t>Moreover, some </a:t>
            </a:r>
            <a:r>
              <a:rPr lang="en-US" u="sng" dirty="0" smtClean="0"/>
              <a:t>women</a:t>
            </a:r>
            <a:r>
              <a:rPr lang="en-US" dirty="0" smtClean="0"/>
              <a:t> of our company </a:t>
            </a:r>
            <a:r>
              <a:rPr lang="en-US" u="sng" dirty="0" smtClean="0"/>
              <a:t>amazed us</a:t>
            </a:r>
            <a:r>
              <a:rPr lang="en-US" dirty="0" smtClean="0"/>
              <a:t>. They were at the tomb early in the morning, </a:t>
            </a:r>
            <a:r>
              <a:rPr lang="en-US" baseline="30000" dirty="0" smtClean="0"/>
              <a:t>23</a:t>
            </a:r>
            <a:r>
              <a:rPr lang="en-US" dirty="0" smtClean="0"/>
              <a:t>and when they did not find his body, they came back saying that they had even seen a vision of angels, who said that he was alive. </a:t>
            </a:r>
            <a:r>
              <a:rPr lang="en-US" baseline="30000" dirty="0" smtClean="0"/>
              <a:t>24</a:t>
            </a:r>
            <a:r>
              <a:rPr lang="en-US" dirty="0" smtClean="0"/>
              <a:t>Some of those who were with us went to the tomb and found it just as the women had said, but him they did not see.”</a:t>
            </a:r>
          </a:p>
          <a:p>
            <a:pPr marL="1941513" lvl="1"/>
            <a:r>
              <a:rPr lang="en-US" sz="5400" i="0" dirty="0" smtClean="0"/>
              <a:t>*Sadness became confusion</a:t>
            </a:r>
            <a:endParaRPr lang="en-US" sz="4800" i="0" dirty="0" smtClean="0"/>
          </a:p>
        </p:txBody>
      </p:sp>
    </p:spTree>
    <p:extLst>
      <p:ext uri="{BB962C8B-B14F-4D97-AF65-F5344CB8AC3E}">
        <p14:creationId xmlns:p14="http://schemas.microsoft.com/office/powerpoint/2010/main" val="304396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Luke 24:25-27 </a:t>
            </a:r>
            <a:r>
              <a:rPr lang="en-US" baseline="30000" dirty="0" smtClean="0"/>
              <a:t>ESV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3" y="1194319"/>
            <a:ext cx="11824997" cy="5663681"/>
          </a:xfrm>
        </p:spPr>
        <p:txBody>
          <a:bodyPr/>
          <a:lstStyle/>
          <a:p>
            <a:pPr lvl="0"/>
            <a:r>
              <a:rPr lang="en-US" baseline="30000" dirty="0" smtClean="0"/>
              <a:t>25</a:t>
            </a:r>
            <a:r>
              <a:rPr lang="en-US" dirty="0" smtClean="0"/>
              <a:t>And he said to them, “O foolish ones, and slow of heart to believe all that the prophets have spoken! </a:t>
            </a:r>
            <a:r>
              <a:rPr lang="en-US" baseline="30000" dirty="0" smtClean="0"/>
              <a:t>26</a:t>
            </a:r>
            <a:r>
              <a:rPr lang="en-US" dirty="0" smtClean="0"/>
              <a:t>Was it not necessary that the Christ should suffer these things and enter into his glory?” </a:t>
            </a:r>
            <a:r>
              <a:rPr lang="en-US" baseline="30000" dirty="0" smtClean="0"/>
              <a:t>27</a:t>
            </a:r>
            <a:r>
              <a:rPr lang="en-US" dirty="0" smtClean="0"/>
              <a:t>And beginning with Moses and all the Prophets, he </a:t>
            </a:r>
            <a:r>
              <a:rPr lang="en-US" u="sng" dirty="0" smtClean="0"/>
              <a:t>interpreted</a:t>
            </a:r>
            <a:r>
              <a:rPr lang="en-US" dirty="0" smtClean="0"/>
              <a:t> to them in all the </a:t>
            </a:r>
            <a:r>
              <a:rPr lang="en-US" u="sng" dirty="0" smtClean="0"/>
              <a:t>Scriptures</a:t>
            </a:r>
            <a:r>
              <a:rPr lang="en-US" dirty="0" smtClean="0"/>
              <a:t> the things concerning himself.</a:t>
            </a:r>
          </a:p>
        </p:txBody>
      </p:sp>
    </p:spTree>
    <p:extLst>
      <p:ext uri="{BB962C8B-B14F-4D97-AF65-F5344CB8AC3E}">
        <p14:creationId xmlns:p14="http://schemas.microsoft.com/office/powerpoint/2010/main" val="6017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Luke 24:28-30 </a:t>
            </a:r>
            <a:r>
              <a:rPr lang="en-US" baseline="30000" dirty="0" smtClean="0"/>
              <a:t>ESV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30000" dirty="0" smtClean="0"/>
              <a:t>28</a:t>
            </a:r>
            <a:r>
              <a:rPr lang="en-US" dirty="0" smtClean="0"/>
              <a:t>So they drew near to the village to which they were going. He acted as if he were going farther, </a:t>
            </a:r>
            <a:r>
              <a:rPr lang="en-US" baseline="30000" dirty="0" smtClean="0"/>
              <a:t>29</a:t>
            </a:r>
            <a:r>
              <a:rPr lang="en-US" dirty="0" smtClean="0"/>
              <a:t>but they urged him strongly, saying, “</a:t>
            </a:r>
            <a:r>
              <a:rPr lang="en-US" u="sng" dirty="0" smtClean="0"/>
              <a:t>Stay with us</a:t>
            </a:r>
            <a:r>
              <a:rPr lang="en-US" dirty="0" smtClean="0"/>
              <a:t>, for it is toward evening and the day is now far spent.” So he went in to stay with them. </a:t>
            </a:r>
            <a:r>
              <a:rPr lang="en-US" baseline="30000" dirty="0" smtClean="0"/>
              <a:t>30</a:t>
            </a:r>
            <a:r>
              <a:rPr lang="en-US" dirty="0" smtClean="0"/>
              <a:t>When he was at table with them, he took the bread and blessed and broke it and gave it to them. </a:t>
            </a:r>
          </a:p>
        </p:txBody>
      </p:sp>
    </p:spTree>
    <p:extLst>
      <p:ext uri="{BB962C8B-B14F-4D97-AF65-F5344CB8AC3E}">
        <p14:creationId xmlns:p14="http://schemas.microsoft.com/office/powerpoint/2010/main" val="29147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Luke 24:31-32 </a:t>
            </a:r>
            <a:r>
              <a:rPr lang="en-US" baseline="30000" dirty="0" smtClean="0"/>
              <a:t>ESV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3" y="1194319"/>
            <a:ext cx="12129797" cy="5663681"/>
          </a:xfrm>
        </p:spPr>
        <p:txBody>
          <a:bodyPr/>
          <a:lstStyle/>
          <a:p>
            <a:pPr lvl="0"/>
            <a:r>
              <a:rPr lang="en-US" baseline="30000" dirty="0" smtClean="0"/>
              <a:t>31</a:t>
            </a:r>
            <a:r>
              <a:rPr lang="en-US" dirty="0" smtClean="0"/>
              <a:t>And their </a:t>
            </a:r>
            <a:r>
              <a:rPr lang="en-US" u="sng" dirty="0" smtClean="0"/>
              <a:t>eyes were opened</a:t>
            </a:r>
            <a:r>
              <a:rPr lang="en-US" dirty="0" smtClean="0"/>
              <a:t>, and they recognized him. And he vanished from their sight. </a:t>
            </a:r>
            <a:r>
              <a:rPr lang="en-US" baseline="30000" dirty="0" smtClean="0"/>
              <a:t>32</a:t>
            </a:r>
            <a:r>
              <a:rPr lang="en-US" dirty="0" smtClean="0"/>
              <a:t>They said to each other, “Did not our </a:t>
            </a:r>
            <a:r>
              <a:rPr lang="en-US" u="sng" dirty="0" smtClean="0"/>
              <a:t>hearts burn within</a:t>
            </a:r>
            <a:r>
              <a:rPr lang="en-US" dirty="0" smtClean="0"/>
              <a:t> us while he talked to us on the road, while he opened to us the Scriptures?”</a:t>
            </a:r>
          </a:p>
          <a:p>
            <a:pPr marL="1716088" lvl="1"/>
            <a:r>
              <a:rPr lang="en-US" sz="5400" i="0" dirty="0" smtClean="0"/>
              <a:t>*</a:t>
            </a:r>
            <a:r>
              <a:rPr lang="en-US" sz="5400" i="0" dirty="0"/>
              <a:t>Confusion </a:t>
            </a:r>
            <a:r>
              <a:rPr lang="en-US" sz="5400" i="0" dirty="0" smtClean="0"/>
              <a:t>became Understanding</a:t>
            </a:r>
            <a:endParaRPr lang="en-US" sz="5400" i="0" dirty="0"/>
          </a:p>
        </p:txBody>
      </p:sp>
    </p:spTree>
    <p:extLst>
      <p:ext uri="{BB962C8B-B14F-4D97-AF65-F5344CB8AC3E}">
        <p14:creationId xmlns:p14="http://schemas.microsoft.com/office/powerpoint/2010/main" val="277175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Luke 24:33-35 </a:t>
            </a:r>
            <a:r>
              <a:rPr lang="en-US" baseline="30000" dirty="0" smtClean="0"/>
              <a:t>ESV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30000" dirty="0" smtClean="0"/>
              <a:t>33</a:t>
            </a:r>
            <a:r>
              <a:rPr lang="en-US" u="sng" dirty="0" smtClean="0"/>
              <a:t>And they rose</a:t>
            </a:r>
            <a:r>
              <a:rPr lang="en-US" dirty="0" smtClean="0"/>
              <a:t> that same hour and returned to Jerusalem. And they found the eleven and those who were with them gathered together, </a:t>
            </a:r>
            <a:r>
              <a:rPr lang="en-US" baseline="30000" dirty="0" smtClean="0"/>
              <a:t>34</a:t>
            </a:r>
            <a:r>
              <a:rPr lang="en-US" dirty="0" smtClean="0"/>
              <a:t>saying, “The Lord has risen indeed, and has appeared to Simon!” </a:t>
            </a:r>
            <a:r>
              <a:rPr lang="en-US" baseline="30000" dirty="0" smtClean="0"/>
              <a:t>35</a:t>
            </a:r>
            <a:r>
              <a:rPr lang="en-US" u="sng" dirty="0" smtClean="0"/>
              <a:t>Then they told</a:t>
            </a:r>
            <a:r>
              <a:rPr lang="en-US" dirty="0" smtClean="0"/>
              <a:t> what had happened on the road, and how he was </a:t>
            </a:r>
            <a:r>
              <a:rPr lang="en-US" u="sng" dirty="0" smtClean="0"/>
              <a:t>known to them</a:t>
            </a:r>
            <a:r>
              <a:rPr lang="en-US" dirty="0" smtClean="0"/>
              <a:t> in the breaking of the bread.</a:t>
            </a:r>
          </a:p>
        </p:txBody>
      </p:sp>
    </p:spTree>
    <p:extLst>
      <p:ext uri="{BB962C8B-B14F-4D97-AF65-F5344CB8AC3E}">
        <p14:creationId xmlns:p14="http://schemas.microsoft.com/office/powerpoint/2010/main" val="807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2303_Hungry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xt Week.pptx" id="{2A138C19-ACBB-402E-BBC4-8E608320BAF8}" vid="{C88D1783-8407-459A-8C80-B2A9CC4A5E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2602_PureLove</Template>
  <TotalTime>9492</TotalTime>
  <Words>157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11_2303_Hungry</vt:lpstr>
      <vt:lpstr>From Confusion to Understanding</vt:lpstr>
      <vt:lpstr>Luke 24:13-16 ESV </vt:lpstr>
      <vt:lpstr>Luke 24:17-18 ESV </vt:lpstr>
      <vt:lpstr>Luke 24:19-21 ESV </vt:lpstr>
      <vt:lpstr>Luke 24:22-24 ESV </vt:lpstr>
      <vt:lpstr>Luke 24:25-27 ESV </vt:lpstr>
      <vt:lpstr>Luke 24:28-30 ESV </vt:lpstr>
      <vt:lpstr>Luke 24:31-32 ESV </vt:lpstr>
      <vt:lpstr>Luke 24:33-35 ESV </vt:lpstr>
      <vt:lpstr>So How Do I Move From Confusion to Understanding? (Luke 24:13-35)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Confusion to Understanding</dc:title>
  <dc:creator>Ron Proper</dc:creator>
  <cp:lastModifiedBy>Ron Proper</cp:lastModifiedBy>
  <cp:revision>168</cp:revision>
  <dcterms:created xsi:type="dcterms:W3CDTF">2026-01-20T23:29:33Z</dcterms:created>
  <dcterms:modified xsi:type="dcterms:W3CDTF">2026-04-16T17:42:43Z</dcterms:modified>
</cp:coreProperties>
</file>