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56" r:id="rId2"/>
    <p:sldId id="260" r:id="rId3"/>
    <p:sldId id="261" r:id="rId4"/>
    <p:sldId id="263" r:id="rId5"/>
    <p:sldId id="294" r:id="rId6"/>
    <p:sldId id="284" r:id="rId7"/>
    <p:sldId id="274" r:id="rId8"/>
    <p:sldId id="271" r:id="rId9"/>
    <p:sldId id="272" r:id="rId10"/>
    <p:sldId id="273" r:id="rId11"/>
    <p:sldId id="269" r:id="rId12"/>
    <p:sldId id="265" r:id="rId13"/>
    <p:sldId id="289"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CD1"/>
    <a:srgbClr val="D7C3A0"/>
    <a:srgbClr val="EEE295"/>
    <a:srgbClr val="EFE29A"/>
    <a:srgbClr val="C1A487"/>
    <a:srgbClr val="463500"/>
    <a:srgbClr val="B5B4A2"/>
    <a:srgbClr val="C0BBA6"/>
    <a:srgbClr val="FFDDDC"/>
    <a:srgbClr val="FE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81" d="100"/>
          <a:sy n="81" d="100"/>
        </p:scale>
        <p:origin x="648"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822730"/>
            <a:ext cx="12191999" cy="1035269"/>
          </a:xfrm>
          <a:noFill/>
        </p:spPr>
        <p:txBody>
          <a:bodyPr vert="horz" lIns="91440" tIns="45720" rIns="91440" bIns="45720" rtlCol="0" anchor="ctr">
            <a:noAutofit/>
          </a:bodyPr>
          <a:lstStyle>
            <a:lvl1pPr algn="ctr">
              <a:lnSpc>
                <a:spcPct val="80000"/>
              </a:lnSpc>
              <a:defRPr lang="en-US" sz="8800" b="1" dirty="0">
                <a:solidFill>
                  <a:schemeClr val="bg1"/>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bg2">
                    <a:lumMod val="75000"/>
                  </a:schemeClr>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17041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9904756" cy="1193866"/>
          </a:xfrm>
        </p:spPr>
        <p:txBody>
          <a:bodyPr vert="horz" lIns="91440" tIns="45720" rIns="91440" bIns="45720" rtlCol="0" anchor="ctr">
            <a:noAutofit/>
          </a:bodyPr>
          <a:lstStyle>
            <a:lvl1pPr>
              <a:tabLst>
                <a:tab pos="800100" algn="l"/>
                <a:tab pos="6400800" algn="ctr"/>
                <a:tab pos="11718925" algn="r"/>
              </a:tabLst>
              <a:defRPr lang="en-US" sz="66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1194319"/>
            <a:ext cx="12058261" cy="5663681"/>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000" b="1" i="1" kern="1200" dirty="0" smtClean="0">
                <a:solidFill>
                  <a:schemeClr val="tx1"/>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5000"/>
              </a:lnSpc>
              <a:spcBef>
                <a:spcPts val="0"/>
              </a:spcBef>
              <a:spcAft>
                <a:spcPts val="600"/>
              </a:spcAft>
              <a:buFont typeface="Arial" panose="020B0604020202020204" pitchFamily="34" charset="0"/>
              <a:buNone/>
              <a:defRPr lang="en-US" sz="3600" b="1" i="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14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9922795" cy="1161145"/>
          </a:xfrm>
        </p:spPr>
        <p:txBody>
          <a:bodyPr vert="horz" lIns="91440" tIns="45720" rIns="91440" bIns="45720" rtlCol="0" anchor="ctr">
            <a:noAutofit/>
          </a:bodyPr>
          <a:lstStyle>
            <a:lvl1pPr>
              <a:defRPr lang="en-US" dirty="0">
                <a:solidFill>
                  <a:schemeClr val="accent1"/>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dirty="0"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a:defRPr lang="en-US" i="1" smtClean="0">
                <a:solidFill>
                  <a:schemeClr val="tx1"/>
                </a:solidFill>
                <a:effectLst>
                  <a:outerShdw blurRad="38100" dist="38100" dir="2700000" algn="tl">
                    <a:srgbClr val="000000">
                      <a:alpha val="43137"/>
                    </a:srgbClr>
                  </a:outerShdw>
                </a:effectLst>
              </a:defRPr>
            </a:lvl1pPr>
            <a:lvl2pPr>
              <a:defRPr lang="en-US" smtClean="0">
                <a:solidFill>
                  <a:schemeClr val="accent1">
                    <a:lumMod val="75000"/>
                  </a:schemeClr>
                </a:solidFill>
                <a:effectLst>
                  <a:outerShdw blurRad="38100" dist="38100" dir="2700000" algn="tl">
                    <a:srgbClr val="000000">
                      <a:alpha val="43137"/>
                    </a:srgbClr>
                  </a:outerShdw>
                </a:effectLst>
              </a:defRPr>
            </a:lvl2pPr>
            <a:lvl3pPr>
              <a:defRPr lang="en-US" smtClean="0">
                <a:solidFill>
                  <a:schemeClr val="accent6">
                    <a:lumMod val="75000"/>
                  </a:schemeClr>
                </a:solidFill>
                <a:effectLst>
                  <a:outerShdw blurRad="38100" dist="38100" dir="2700000" algn="tl">
                    <a:srgbClr val="000000">
                      <a:alpha val="43137"/>
                    </a:srgbClr>
                  </a:outerShdw>
                </a:effectLst>
              </a:defRPr>
            </a:lvl3pPr>
            <a:lvl4pPr>
              <a:defRPr lang="en-US"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5000"/>
              </a:lnSpc>
              <a:spcBef>
                <a:spcPts val="0"/>
              </a:spcBef>
              <a:spcAft>
                <a:spcPts val="1200"/>
              </a:spcAft>
              <a:tabLst>
                <a:tab pos="1770063" algn="l"/>
              </a:tabLst>
            </a:pPr>
            <a:r>
              <a:rPr lang="en-US" smtClean="0"/>
              <a:t>Click to edit Master text styles</a:t>
            </a:r>
          </a:p>
          <a:p>
            <a:pPr marL="457200" lvl="1" defTabSz="685800">
              <a:lnSpc>
                <a:spcPct val="85000"/>
              </a:lnSpc>
              <a:spcBef>
                <a:spcPts val="0"/>
              </a:spcBef>
              <a:spcAft>
                <a:spcPts val="600"/>
              </a:spcAft>
            </a:pPr>
            <a:r>
              <a:rPr lang="en-US" smtClean="0"/>
              <a:t>Second level</a:t>
            </a:r>
          </a:p>
          <a:p>
            <a:pPr marL="625475" lvl="2" defTabSz="685800">
              <a:lnSpc>
                <a:spcPct val="80000"/>
              </a:lnSpc>
              <a:spcBef>
                <a:spcPts val="0"/>
              </a:spcBef>
            </a:pPr>
            <a:r>
              <a:rPr lang="en-US" smtClean="0"/>
              <a:t>Third level</a:t>
            </a:r>
          </a:p>
          <a:p>
            <a:pPr lvl="3" defTabSz="685800"/>
            <a:r>
              <a:rPr lang="en-US" smtClean="0"/>
              <a:t>Fourth level</a:t>
            </a:r>
          </a:p>
          <a:p>
            <a:pPr lvl="4" defTabSz="685800"/>
            <a:r>
              <a:rPr lang="en-US" smtClean="0"/>
              <a:t>Fifth level</a:t>
            </a:r>
            <a:endParaRPr lang="en-US" dirty="0"/>
          </a:p>
        </p:txBody>
      </p:sp>
      <p:sp>
        <p:nvSpPr>
          <p:cNvPr id="4" name="Text Placeholder 5"/>
          <p:cNvSpPr>
            <a:spLocks noGrp="1"/>
          </p:cNvSpPr>
          <p:nvPr>
            <p:ph type="body" sz="quarter" idx="11"/>
          </p:nvPr>
        </p:nvSpPr>
        <p:spPr>
          <a:xfrm>
            <a:off x="0" y="5659121"/>
            <a:ext cx="12192000" cy="1198880"/>
          </a:xfrm>
          <a:gradFill flip="none" rotWithShape="1">
            <a:gsLst>
              <a:gs pos="0">
                <a:srgbClr val="D7C3A0"/>
              </a:gs>
              <a:gs pos="100000">
                <a:srgbClr val="F4ECD1"/>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956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2">
            <a:lumMod val="9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4000">
                <a:solidFill>
                  <a:schemeClr val="accent2">
                    <a:lumMod val="7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tx1"/>
                </a:solidFill>
                <a:effectLst>
                  <a:outerShdw blurRad="38100" dist="38100" dir="2700000" algn="tl">
                    <a:srgbClr val="000000">
                      <a:alpha val="43137"/>
                    </a:srgbClr>
                  </a:outerShdw>
                </a:effectLst>
              </a:defRPr>
            </a:lvl1pPr>
            <a:lvl2pPr>
              <a:defRPr sz="3200" b="1">
                <a:solidFill>
                  <a:schemeClr val="tx1"/>
                </a:solidFill>
                <a:effectLst>
                  <a:outerShdw blurRad="38100" dist="38100" dir="2700000" algn="tl">
                    <a:srgbClr val="000000">
                      <a:alpha val="43137"/>
                    </a:srgbClr>
                  </a:outerShdw>
                </a:effectLst>
              </a:defRPr>
            </a:lvl2pPr>
            <a:lvl3pPr>
              <a:defRPr sz="2800" b="1">
                <a:solidFill>
                  <a:schemeClr val="tx1"/>
                </a:solidFill>
                <a:effectLst>
                  <a:outerShdw blurRad="38100" dist="38100" dir="2700000" algn="tl">
                    <a:srgbClr val="000000">
                      <a:alpha val="43137"/>
                    </a:srgbClr>
                  </a:outerShdw>
                </a:effectLst>
              </a:defRPr>
            </a:lvl3pPr>
            <a:lvl4pPr>
              <a:defRPr sz="2000" b="1">
                <a:solidFill>
                  <a:schemeClr val="tx1"/>
                </a:solidFill>
                <a:effectLst>
                  <a:outerShdw blurRad="38100" dist="38100" dir="2700000" algn="tl">
                    <a:srgbClr val="000000">
                      <a:alpha val="43137"/>
                    </a:srgbClr>
                  </a:outerShdw>
                </a:effectLst>
              </a:defRPr>
            </a:lvl4pPr>
            <a:lvl5pPr>
              <a:defRPr sz="2000" b="1">
                <a:solidFill>
                  <a:schemeClr val="tx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2327138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739775" lvl="0" indent="-692150" defTabSz="685800">
              <a:lnSpc>
                <a:spcPct val="85000"/>
              </a:lnSpc>
              <a:spcBef>
                <a:spcPts val="0"/>
              </a:spcBef>
              <a:spcAft>
                <a:spcPts val="1200"/>
              </a:spcAft>
              <a:tabLst>
                <a:tab pos="1770063" algn="l"/>
              </a:tabLst>
            </a:pPr>
            <a:r>
              <a:rPr lang="en-US" dirty="0" smtClean="0"/>
              <a:t>Click to edit Master text styles</a:t>
            </a:r>
          </a:p>
          <a:p>
            <a:pPr marL="457200" lvl="1" defTabSz="685800">
              <a:lnSpc>
                <a:spcPct val="85000"/>
              </a:lnSpc>
              <a:spcBef>
                <a:spcPts val="0"/>
              </a:spcBef>
              <a:spcAft>
                <a:spcPts val="600"/>
              </a:spcAft>
            </a:pPr>
            <a:r>
              <a:rPr lang="en-US" dirty="0" smtClean="0"/>
              <a:t>Second level</a:t>
            </a:r>
          </a:p>
          <a:p>
            <a:pPr marL="625475" lvl="2" defTabSz="685800">
              <a:lnSpc>
                <a:spcPct val="80000"/>
              </a:lnSpc>
              <a:spcBef>
                <a:spcPts val="0"/>
              </a:spcBef>
            </a:pPr>
            <a:r>
              <a:rPr lang="en-US" dirty="0" smtClean="0"/>
              <a:t>Third level</a:t>
            </a:r>
          </a:p>
          <a:p>
            <a:pPr lvl="3" defTabSz="685800"/>
            <a:r>
              <a:rPr lang="en-US" dirty="0" smtClean="0"/>
              <a:t>Fourth level</a:t>
            </a:r>
          </a:p>
          <a:p>
            <a:pPr lvl="4" defTabSz="685800"/>
            <a:r>
              <a:rPr lang="en-US" dirty="0" smtClean="0"/>
              <a:t>Fifth level</a:t>
            </a:r>
            <a:endParaRPr lang="en-US" dirty="0"/>
          </a:p>
        </p:txBody>
      </p:sp>
    </p:spTree>
    <p:extLst>
      <p:ext uri="{BB962C8B-B14F-4D97-AF65-F5344CB8AC3E}">
        <p14:creationId xmlns:p14="http://schemas.microsoft.com/office/powerpoint/2010/main" val="10382134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6">
              <a:lumMod val="50000"/>
            </a:schemeClr>
          </a:solidFill>
          <a:effectLst>
            <a:outerShdw blurRad="38100" dist="38100" dir="2700000" algn="tl">
              <a:srgbClr val="000000">
                <a:alpha val="43137"/>
              </a:srgb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kern="1200" smtClean="0">
          <a:solidFill>
            <a:schemeClr val="accent1">
              <a:lumMod val="50000"/>
            </a:schemeClr>
          </a:solidFill>
          <a:effectLst>
            <a:outerShdw blurRad="50800" dist="38100" dir="2700000" algn="tl" rotWithShape="0">
              <a:prstClr val="black">
                <a:alpha val="75000"/>
              </a:prst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tx1"/>
          </a:solidFill>
          <a:effectLst>
            <a:outerShdw blurRad="50800" dist="38100" dir="2700000" algn="tl" rotWithShape="0">
              <a:prstClr val="black">
                <a:alpha val="76000"/>
              </a:prst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solidFill>
          <a:effectLst>
            <a:outerShdw blurRad="50800" dist="38100" dir="2700000" algn="tl" rotWithShape="0">
              <a:prstClr val="black">
                <a:alpha val="75000"/>
              </a:prst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1"/>
          </a:solidFill>
          <a:effectLst>
            <a:outerShdw blurRad="50800" dist="38100" dir="2700000" algn="tl" rotWithShape="0">
              <a:prstClr val="black">
                <a:alpha val="75000"/>
              </a:prst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50800" dist="38100" dir="2700000" algn="tl" rotWithShape="0">
              <a:prstClr val="black">
                <a:alpha val="75000"/>
              </a:prst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54320"/>
            <a:ext cx="12191999" cy="1503679"/>
          </a:xfrm>
        </p:spPr>
        <p:txBody>
          <a:bodyPr/>
          <a:lstStyle/>
          <a:p>
            <a:r>
              <a:rPr lang="en-US" sz="8000" dirty="0">
                <a:solidFill>
                  <a:schemeClr val="bg2">
                    <a:lumMod val="75000"/>
                  </a:schemeClr>
                </a:solidFill>
                <a:effectLst>
                  <a:outerShdw blurRad="38100" dist="63500" dir="2700000" algn="tl">
                    <a:srgbClr val="000000">
                      <a:alpha val="62000"/>
                    </a:srgbClr>
                  </a:outerShdw>
                </a:effectLst>
              </a:rPr>
              <a:t>From Doubt To Declaration</a:t>
            </a:r>
          </a:p>
        </p:txBody>
      </p:sp>
      <p:sp>
        <p:nvSpPr>
          <p:cNvPr id="3" name="Subtitle 2"/>
          <p:cNvSpPr>
            <a:spLocks noGrp="1"/>
          </p:cNvSpPr>
          <p:nvPr>
            <p:ph type="subTitle" idx="1"/>
          </p:nvPr>
        </p:nvSpPr>
        <p:spPr/>
        <p:txBody>
          <a:bodyPr/>
          <a:lstStyle/>
          <a:p>
            <a:pPr lvl="0"/>
            <a:r>
              <a:rPr lang="en-US" dirty="0" smtClean="0">
                <a:solidFill>
                  <a:schemeClr val="bg1"/>
                </a:solidFill>
                <a:effectLst>
                  <a:outerShdw blurRad="38100" dist="63500" dir="2700000" algn="tl">
                    <a:srgbClr val="000000">
                      <a:alpha val="43137"/>
                    </a:srgbClr>
                  </a:outerShdw>
                </a:effectLst>
              </a:rPr>
              <a:t>04-12-26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20:28-29 </a:t>
            </a:r>
            <a:r>
              <a:rPr lang="en-US" baseline="30000" dirty="0" smtClean="0"/>
              <a:t>MSG</a:t>
            </a:r>
            <a:endParaRPr lang="en-US" baseline="30000" dirty="0"/>
          </a:p>
        </p:txBody>
      </p:sp>
      <p:sp>
        <p:nvSpPr>
          <p:cNvPr id="3" name="Content Placeholder 2"/>
          <p:cNvSpPr>
            <a:spLocks noGrp="1"/>
          </p:cNvSpPr>
          <p:nvPr>
            <p:ph idx="1"/>
          </p:nvPr>
        </p:nvSpPr>
        <p:spPr/>
        <p:txBody>
          <a:bodyPr/>
          <a:lstStyle/>
          <a:p>
            <a:r>
              <a:rPr lang="en-US" smtClean="0"/>
              <a:t>Thomas said, “My Master! My God!” Jesus said, “So, you believe because you’ve seen with your own eyes. Even better blessings are in store for those who believe without seeing.”</a:t>
            </a:r>
            <a:endParaRPr lang="en-US" dirty="0"/>
          </a:p>
        </p:txBody>
      </p:sp>
    </p:spTree>
    <p:extLst>
      <p:ext uri="{BB962C8B-B14F-4D97-AF65-F5344CB8AC3E}">
        <p14:creationId xmlns:p14="http://schemas.microsoft.com/office/powerpoint/2010/main" val="652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21:1-3 </a:t>
            </a:r>
            <a:r>
              <a:rPr lang="en-US" baseline="30000" dirty="0" smtClean="0"/>
              <a:t>MSG </a:t>
            </a:r>
            <a:endParaRPr lang="en-US" baseline="30000" dirty="0"/>
          </a:p>
        </p:txBody>
      </p:sp>
      <p:sp>
        <p:nvSpPr>
          <p:cNvPr id="3" name="Content Placeholder 2"/>
          <p:cNvSpPr>
            <a:spLocks noGrp="1"/>
          </p:cNvSpPr>
          <p:nvPr>
            <p:ph idx="1"/>
          </p:nvPr>
        </p:nvSpPr>
        <p:spPr/>
        <p:txBody>
          <a:bodyPr>
            <a:normAutofit/>
          </a:bodyPr>
          <a:lstStyle/>
          <a:p>
            <a:pPr lvl="0"/>
            <a:r>
              <a:rPr lang="en-US" dirty="0" smtClean="0"/>
              <a:t>	After this, Jesus appeared again to the disciples, this time at the </a:t>
            </a:r>
            <a:r>
              <a:rPr lang="en-US" dirty="0" err="1" smtClean="0"/>
              <a:t>Tiberias</a:t>
            </a:r>
            <a:r>
              <a:rPr lang="en-US" dirty="0" smtClean="0"/>
              <a:t> Sea (the Sea of Galilee). This is how he did it: Simon Peter, Thomas (nicknamed “Twin”), Nathanael from Cana in Galilee, the brothers Zebedee, and two other disciples were together. Simon Peter announced, “I’m going fishing.” The rest of them replied, “We’re going with you.” They went out and got in the boat. They caught nothing that night. When the sun came up, Jesus was standing on the beach, but they didn’t recognize him.</a:t>
            </a:r>
            <a:endParaRPr lang="en-US" dirty="0"/>
          </a:p>
        </p:txBody>
      </p:sp>
    </p:spTree>
    <p:extLst>
      <p:ext uri="{BB962C8B-B14F-4D97-AF65-F5344CB8AC3E}">
        <p14:creationId xmlns:p14="http://schemas.microsoft.com/office/powerpoint/2010/main" val="28536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Acts 1:12-14 </a:t>
            </a:r>
            <a:r>
              <a:rPr lang="en-US" baseline="30000" dirty="0" smtClean="0"/>
              <a:t>MSG </a:t>
            </a:r>
            <a:endParaRPr lang="en-US" baseline="30000" dirty="0"/>
          </a:p>
        </p:txBody>
      </p:sp>
      <p:sp>
        <p:nvSpPr>
          <p:cNvPr id="3" name="Content Placeholder 2"/>
          <p:cNvSpPr>
            <a:spLocks noGrp="1"/>
          </p:cNvSpPr>
          <p:nvPr>
            <p:ph idx="1"/>
          </p:nvPr>
        </p:nvSpPr>
        <p:spPr/>
        <p:txBody>
          <a:bodyPr>
            <a:normAutofit/>
          </a:bodyPr>
          <a:lstStyle/>
          <a:p>
            <a:pPr lvl="0"/>
            <a:r>
              <a:rPr lang="en-US" dirty="0" smtClean="0"/>
              <a:t>So they left the mountain called Olives and returned to Jerusalem. It was a little over half a mile. They went to the upper room they had been using as a meeting place: Peter, John, James, Andrew, Philip, Thomas, Bartholomew, Matthew, James, son of </a:t>
            </a:r>
            <a:r>
              <a:rPr lang="en-US" dirty="0" err="1" smtClean="0"/>
              <a:t>Alphaeus</a:t>
            </a:r>
            <a:r>
              <a:rPr lang="en-US" dirty="0" smtClean="0"/>
              <a:t>, Simon the Zealot, Judas, son of James. </a:t>
            </a:r>
            <a:r>
              <a:rPr lang="en-US" u="sng" dirty="0" smtClean="0"/>
              <a:t>They agreed they were in this for good, completely together in prayer, the women included. </a:t>
            </a:r>
            <a:r>
              <a:rPr lang="en-US" dirty="0" smtClean="0"/>
              <a:t>Also Jesus’ mother, Mary, and his brothers.</a:t>
            </a:r>
          </a:p>
        </p:txBody>
      </p:sp>
    </p:spTree>
    <p:extLst>
      <p:ext uri="{BB962C8B-B14F-4D97-AF65-F5344CB8AC3E}">
        <p14:creationId xmlns:p14="http://schemas.microsoft.com/office/powerpoint/2010/main" val="1841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00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2"/>
            <a:ext cx="12129796" cy="1347581"/>
          </a:xfrm>
        </p:spPr>
        <p:txBody>
          <a:bodyPr/>
          <a:lstStyle/>
          <a:p>
            <a:pPr algn="ctr"/>
            <a:r>
              <a:rPr lang="en-US" sz="8000" dirty="0"/>
              <a:t>From Doubt to Declaration</a:t>
            </a:r>
          </a:p>
        </p:txBody>
      </p:sp>
      <p:sp>
        <p:nvSpPr>
          <p:cNvPr id="3" name="Content Placeholder 2"/>
          <p:cNvSpPr>
            <a:spLocks noGrp="1"/>
          </p:cNvSpPr>
          <p:nvPr>
            <p:ph idx="1"/>
          </p:nvPr>
        </p:nvSpPr>
        <p:spPr>
          <a:xfrm>
            <a:off x="62204" y="1348033"/>
            <a:ext cx="12058261" cy="5509968"/>
          </a:xfrm>
        </p:spPr>
        <p:txBody>
          <a:bodyPr>
            <a:normAutofit/>
          </a:bodyPr>
          <a:lstStyle/>
          <a:p>
            <a:r>
              <a:rPr lang="en-US" sz="4400" dirty="0" smtClean="0"/>
              <a:t>	</a:t>
            </a:r>
            <a:r>
              <a:rPr lang="en-US" sz="4400" i="0" dirty="0"/>
              <a:t>Thomas wasn’t just a doubter—he demonstrated:</a:t>
            </a:r>
          </a:p>
          <a:p>
            <a:pPr marL="1998663" indent="-4763"/>
            <a:r>
              <a:rPr lang="en-US" sz="4800" dirty="0" smtClean="0"/>
              <a:t>1. Bold Loyalty </a:t>
            </a:r>
          </a:p>
          <a:p>
            <a:pPr marL="1998663" indent="-4763"/>
            <a:r>
              <a:rPr lang="en-US" sz="4800" dirty="0" smtClean="0"/>
              <a:t>	2. Thoughtful Questioning</a:t>
            </a:r>
          </a:p>
          <a:p>
            <a:pPr marL="1998663" indent="-4763"/>
            <a:r>
              <a:rPr lang="en-US" sz="4800" dirty="0" smtClean="0"/>
              <a:t>	3. Sincere Declaration</a:t>
            </a:r>
          </a:p>
          <a:p>
            <a:pPr marL="1998663" indent="-4763"/>
            <a:r>
              <a:rPr lang="en-US" sz="4800" dirty="0" smtClean="0"/>
              <a:t>	4. Courageous Evangelism</a:t>
            </a:r>
          </a:p>
        </p:txBody>
      </p:sp>
      <p:sp>
        <p:nvSpPr>
          <p:cNvPr id="7" name="Text Box 4"/>
          <p:cNvSpPr txBox="1">
            <a:spLocks/>
          </p:cNvSpPr>
          <p:nvPr/>
        </p:nvSpPr>
        <p:spPr bwMode="auto">
          <a:xfrm>
            <a:off x="136368" y="5034480"/>
            <a:ext cx="11919264" cy="621602"/>
          </a:xfrm>
          <a:prstGeom prst="rect">
            <a:avLst/>
          </a:prstGeom>
          <a:solidFill>
            <a:schemeClr val="bg1">
              <a:alpha val="61000"/>
            </a:schemeClr>
          </a:solidFill>
          <a:ln w="50800">
            <a:solidFill>
              <a:schemeClr val="accent1"/>
            </a:solidFill>
          </a:ln>
          <a:scene3d>
            <a:camera prst="orthographicFront"/>
            <a:lightRig rig="threePt" dir="t"/>
          </a:scene3d>
          <a:sp3d>
            <a:bevelT/>
          </a:sp3d>
        </p:spPr>
        <p:txBody>
          <a:bodyPr wrap="square" rtlCol="0">
            <a:spAutoFit/>
          </a:bodyPr>
          <a:lstStyle>
            <a:defPPr>
              <a:defRPr lang="en-US"/>
            </a:defPPr>
            <a:lvl1pPr>
              <a:lnSpc>
                <a:spcPct val="85000"/>
              </a:lnSpc>
              <a:defRPr sz="3600" b="1" i="1"/>
            </a:lvl1pPr>
          </a:lstStyle>
          <a:p>
            <a:pPr marL="4763" indent="-4763"/>
            <a:r>
              <a:rPr lang="en-US" sz="4000" dirty="0"/>
              <a:t>The loudest worship often comes </a:t>
            </a:r>
            <a:r>
              <a:rPr lang="en-US" sz="4000" dirty="0" smtClean="0"/>
              <a:t>from former </a:t>
            </a:r>
            <a:r>
              <a:rPr lang="en-US" sz="4000" dirty="0"/>
              <a:t>doubters.</a:t>
            </a:r>
          </a:p>
        </p:txBody>
      </p:sp>
    </p:spTree>
    <p:extLst>
      <p:ext uri="{BB962C8B-B14F-4D97-AF65-F5344CB8AC3E}">
        <p14:creationId xmlns:p14="http://schemas.microsoft.com/office/powerpoint/2010/main" val="214671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11:8-10 </a:t>
            </a:r>
            <a:r>
              <a:rPr lang="en-US" baseline="30000" dirty="0" smtClean="0"/>
              <a:t>MSG </a:t>
            </a:r>
            <a:endParaRPr lang="en-US" baseline="30000" dirty="0"/>
          </a:p>
        </p:txBody>
      </p:sp>
      <p:sp>
        <p:nvSpPr>
          <p:cNvPr id="3" name="Content Placeholder 2"/>
          <p:cNvSpPr>
            <a:spLocks noGrp="1"/>
          </p:cNvSpPr>
          <p:nvPr>
            <p:ph idx="1"/>
          </p:nvPr>
        </p:nvSpPr>
        <p:spPr/>
        <p:txBody>
          <a:bodyPr/>
          <a:lstStyle/>
          <a:p>
            <a:pPr lvl="0"/>
            <a:r>
              <a:rPr lang="en-US" dirty="0" smtClean="0"/>
              <a:t>They said, “Rabbi, you can’t do that. The Jews are out to kill you, and you’re going back?” Jesus replied, “Are there not twelve hours of daylight? Anyone who walks in daylight doesn’t stumble because there’s plenty of light from the sun. Walking at night, he might very well stumble because he can’t see where he’s going.”</a:t>
            </a:r>
          </a:p>
        </p:txBody>
      </p:sp>
    </p:spTree>
    <p:extLst>
      <p:ext uri="{BB962C8B-B14F-4D97-AF65-F5344CB8AC3E}">
        <p14:creationId xmlns:p14="http://schemas.microsoft.com/office/powerpoint/2010/main" val="37166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11:11-13 </a:t>
            </a:r>
            <a:r>
              <a:rPr lang="en-US" baseline="30000" dirty="0" smtClean="0"/>
              <a:t>MSG </a:t>
            </a:r>
            <a:endParaRPr lang="en-US" baseline="30000" dirty="0"/>
          </a:p>
        </p:txBody>
      </p:sp>
      <p:sp>
        <p:nvSpPr>
          <p:cNvPr id="3" name="Content Placeholder 2"/>
          <p:cNvSpPr>
            <a:spLocks noGrp="1"/>
          </p:cNvSpPr>
          <p:nvPr>
            <p:ph idx="1"/>
          </p:nvPr>
        </p:nvSpPr>
        <p:spPr/>
        <p:txBody>
          <a:bodyPr/>
          <a:lstStyle/>
          <a:p>
            <a:pPr lvl="0"/>
            <a:r>
              <a:rPr lang="en-US" dirty="0" smtClean="0"/>
              <a:t>He said these things, and then announced, “Our friend Lazarus has fallen asleep. I’m going to wake him up.” The disciples said, “Master, if he’s gone to sleep, he’ll get a good rest and wake up feeling fine.” Jesus was talking about death, while his disciples thought he was talking about taking a nap.</a:t>
            </a:r>
          </a:p>
        </p:txBody>
      </p:sp>
    </p:spTree>
    <p:extLst>
      <p:ext uri="{BB962C8B-B14F-4D97-AF65-F5344CB8AC3E}">
        <p14:creationId xmlns:p14="http://schemas.microsoft.com/office/powerpoint/2010/main" val="2168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11:14-16 </a:t>
            </a:r>
            <a:r>
              <a:rPr lang="en-US" baseline="30000" dirty="0" smtClean="0"/>
              <a:t>MSG </a:t>
            </a:r>
            <a:endParaRPr lang="en-US" baseline="30000" dirty="0"/>
          </a:p>
        </p:txBody>
      </p:sp>
      <p:sp>
        <p:nvSpPr>
          <p:cNvPr id="3" name="Content Placeholder 2"/>
          <p:cNvSpPr>
            <a:spLocks noGrp="1"/>
          </p:cNvSpPr>
          <p:nvPr>
            <p:ph idx="1"/>
          </p:nvPr>
        </p:nvSpPr>
        <p:spPr/>
        <p:txBody>
          <a:bodyPr/>
          <a:lstStyle/>
          <a:p>
            <a:r>
              <a:rPr lang="en-US" dirty="0"/>
              <a:t>Then Jesus became explicit: “Lazarus died. And I am glad for your sakes that I wasn’t there. You’re about to be given new grounds for believing. Now let’s go to him.” That’s when Thomas, the one called the Twin, said to his companions, “Come along. We might as well die with him.”</a:t>
            </a:r>
          </a:p>
          <a:p>
            <a:pPr lvl="0"/>
            <a:endParaRPr lang="en-US" dirty="0"/>
          </a:p>
        </p:txBody>
      </p:sp>
    </p:spTree>
    <p:extLst>
      <p:ext uri="{BB962C8B-B14F-4D97-AF65-F5344CB8AC3E}">
        <p14:creationId xmlns:p14="http://schemas.microsoft.com/office/powerpoint/2010/main" val="34147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13:36-38 </a:t>
            </a:r>
            <a:r>
              <a:rPr lang="en-US" baseline="30000" dirty="0" smtClean="0"/>
              <a:t>MSG</a:t>
            </a:r>
            <a:endParaRPr lang="en-US" baseline="30000" dirty="0"/>
          </a:p>
        </p:txBody>
      </p:sp>
      <p:sp>
        <p:nvSpPr>
          <p:cNvPr id="3" name="Content Placeholder 2"/>
          <p:cNvSpPr>
            <a:spLocks noGrp="1"/>
          </p:cNvSpPr>
          <p:nvPr>
            <p:ph idx="1"/>
          </p:nvPr>
        </p:nvSpPr>
        <p:spPr/>
        <p:txBody>
          <a:bodyPr>
            <a:normAutofit/>
          </a:bodyPr>
          <a:lstStyle/>
          <a:p>
            <a:r>
              <a:rPr lang="en-US" baseline="30000" dirty="0" smtClean="0"/>
              <a:t>36</a:t>
            </a:r>
            <a:r>
              <a:rPr lang="en-US" dirty="0" smtClean="0"/>
              <a:t>Simon Peter asked, “Master, just where are you going?” Jesus answered, “You can’t now follow me where I’m going. You will follow later.” </a:t>
            </a:r>
            <a:r>
              <a:rPr lang="en-US" baseline="30000" dirty="0" smtClean="0"/>
              <a:t>37</a:t>
            </a:r>
            <a:r>
              <a:rPr lang="en-US" dirty="0" smtClean="0"/>
              <a:t>“Master,” said Peter, “why can’t I follow now? I’ll lay down my life for you!” </a:t>
            </a:r>
            <a:r>
              <a:rPr lang="en-US" baseline="30000" dirty="0"/>
              <a:t>38</a:t>
            </a:r>
            <a:r>
              <a:rPr lang="en-US" dirty="0"/>
              <a:t>“Really? You’ll lay down your life for me? The truth is that before the rooster crows, you’ll deny me three times.”</a:t>
            </a:r>
          </a:p>
          <a:p>
            <a:endParaRPr lang="en-US" dirty="0"/>
          </a:p>
        </p:txBody>
      </p:sp>
    </p:spTree>
    <p:extLst>
      <p:ext uri="{BB962C8B-B14F-4D97-AF65-F5344CB8AC3E}">
        <p14:creationId xmlns:p14="http://schemas.microsoft.com/office/powerpoint/2010/main" val="7398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14:1-4 </a:t>
            </a:r>
            <a:r>
              <a:rPr lang="en-US" baseline="30000" dirty="0" smtClean="0"/>
              <a:t>MSG </a:t>
            </a:r>
            <a:endParaRPr lang="en-US" baseline="30000" dirty="0"/>
          </a:p>
        </p:txBody>
      </p:sp>
      <p:sp>
        <p:nvSpPr>
          <p:cNvPr id="3" name="Content Placeholder 2"/>
          <p:cNvSpPr>
            <a:spLocks noGrp="1"/>
          </p:cNvSpPr>
          <p:nvPr>
            <p:ph idx="1"/>
          </p:nvPr>
        </p:nvSpPr>
        <p:spPr/>
        <p:txBody>
          <a:bodyPr>
            <a:normAutofit/>
          </a:bodyPr>
          <a:lstStyle/>
          <a:p>
            <a:pPr lvl="0"/>
            <a:r>
              <a:rPr lang="en-US" dirty="0" smtClean="0"/>
              <a:t>Don’t let this rattle you. You trust God, don’t you? Trust me. There is plenty of room for you in my Father’s home. If that weren’t so, would I have told you that I’m on my way to get a room ready for you? And if I’m on my way to get your room ready, I’ll come back and get you so you can live where I live. And you already know the road I’m taking.” </a:t>
            </a:r>
          </a:p>
        </p:txBody>
      </p:sp>
    </p:spTree>
    <p:extLst>
      <p:ext uri="{BB962C8B-B14F-4D97-AF65-F5344CB8AC3E}">
        <p14:creationId xmlns:p14="http://schemas.microsoft.com/office/powerpoint/2010/main" val="17057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14:5-7 </a:t>
            </a:r>
            <a:r>
              <a:rPr lang="en-US" baseline="30000" dirty="0" smtClean="0"/>
              <a:t>MSG </a:t>
            </a:r>
            <a:endParaRPr lang="en-US" baseline="30000" dirty="0"/>
          </a:p>
        </p:txBody>
      </p:sp>
      <p:sp>
        <p:nvSpPr>
          <p:cNvPr id="3" name="Content Placeholder 2"/>
          <p:cNvSpPr>
            <a:spLocks noGrp="1"/>
          </p:cNvSpPr>
          <p:nvPr>
            <p:ph idx="1"/>
          </p:nvPr>
        </p:nvSpPr>
        <p:spPr/>
        <p:txBody>
          <a:bodyPr>
            <a:normAutofit/>
          </a:bodyPr>
          <a:lstStyle/>
          <a:p>
            <a:pPr lvl="0"/>
            <a:r>
              <a:rPr lang="en-US" dirty="0" smtClean="0"/>
              <a:t>Thomas said, “Master, we have no idea where you’re going. How do you expect us to know the road?” Jesus said, “I am the Road, also the Truth, also the Life. No one gets to the Father apart from me. If you really knew me, you would know my Father as well. From now on, you do know him. You’ve even seen him!”</a:t>
            </a:r>
          </a:p>
        </p:txBody>
      </p:sp>
    </p:spTree>
    <p:extLst>
      <p:ext uri="{BB962C8B-B14F-4D97-AF65-F5344CB8AC3E}">
        <p14:creationId xmlns:p14="http://schemas.microsoft.com/office/powerpoint/2010/main" val="921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20:24-25 </a:t>
            </a:r>
            <a:r>
              <a:rPr lang="en-US" baseline="30000" dirty="0" smtClean="0"/>
              <a:t>MSG </a:t>
            </a:r>
            <a:endParaRPr lang="en-US" baseline="30000" dirty="0"/>
          </a:p>
        </p:txBody>
      </p:sp>
      <p:sp>
        <p:nvSpPr>
          <p:cNvPr id="3" name="Content Placeholder 2"/>
          <p:cNvSpPr>
            <a:spLocks noGrp="1"/>
          </p:cNvSpPr>
          <p:nvPr>
            <p:ph idx="1"/>
          </p:nvPr>
        </p:nvSpPr>
        <p:spPr/>
        <p:txBody>
          <a:bodyPr/>
          <a:lstStyle/>
          <a:p>
            <a:r>
              <a:rPr lang="en-US" dirty="0" smtClean="0"/>
              <a:t>But Thomas, sometimes called the Twin, one of the Twelve, was not with them when Jesus came. The other disciples told him, “We saw the Master.” But he said, “Unless I see the nail holes in his hands, put my finger in the nail holes, and stick my hand in his side, I won’t believe it.”</a:t>
            </a:r>
          </a:p>
        </p:txBody>
      </p:sp>
    </p:spTree>
    <p:extLst>
      <p:ext uri="{BB962C8B-B14F-4D97-AF65-F5344CB8AC3E}">
        <p14:creationId xmlns:p14="http://schemas.microsoft.com/office/powerpoint/2010/main" val="39172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John </a:t>
            </a:r>
            <a:r>
              <a:rPr lang="en-US" dirty="0" smtClean="0"/>
              <a:t>20:26-27 </a:t>
            </a:r>
            <a:r>
              <a:rPr lang="en-US" baseline="30000" dirty="0" smtClean="0"/>
              <a:t>MSG</a:t>
            </a:r>
            <a:endParaRPr lang="en-US" baseline="30000" dirty="0"/>
          </a:p>
        </p:txBody>
      </p:sp>
      <p:sp>
        <p:nvSpPr>
          <p:cNvPr id="3" name="Content Placeholder 2"/>
          <p:cNvSpPr>
            <a:spLocks noGrp="1"/>
          </p:cNvSpPr>
          <p:nvPr>
            <p:ph idx="1"/>
          </p:nvPr>
        </p:nvSpPr>
        <p:spPr/>
        <p:txBody>
          <a:bodyPr/>
          <a:lstStyle/>
          <a:p>
            <a:pPr lvl="0"/>
            <a:r>
              <a:rPr lang="en-US" dirty="0" smtClean="0"/>
              <a:t>Eight days later, his disciples were again in the room. This time Thomas was with them. Jesus came through the locked doors, stood among them, and said, “Peace to you.” Then he focused his attention on Thomas. “Take your finger and examine my hands. Take your hand and stick it in my side. Don’t be unbelieving. Believe.”</a:t>
            </a:r>
          </a:p>
        </p:txBody>
      </p:sp>
    </p:spTree>
    <p:extLst>
      <p:ext uri="{BB962C8B-B14F-4D97-AF65-F5344CB8AC3E}">
        <p14:creationId xmlns:p14="http://schemas.microsoft.com/office/powerpoint/2010/main" val="8483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1_2303_Hungry">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 Week.pptx" id="{2A138C19-ACBB-402E-BBC4-8E608320BAF8}" vid="{C88D1783-8407-459A-8C80-B2A9CC4A5E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9445</TotalTime>
  <Words>767</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11_2303_Hungry</vt:lpstr>
      <vt:lpstr>From Doubt To Declaration</vt:lpstr>
      <vt:lpstr>John 11:8-10 MSG </vt:lpstr>
      <vt:lpstr>John 11:11-13 MSG </vt:lpstr>
      <vt:lpstr>John 11:14-16 MSG </vt:lpstr>
      <vt:lpstr>John 13:36-38 MSG</vt:lpstr>
      <vt:lpstr>John 14:1-4 MSG </vt:lpstr>
      <vt:lpstr>John 14:5-7 MSG </vt:lpstr>
      <vt:lpstr>John 20:24-25 MSG </vt:lpstr>
      <vt:lpstr>John 20:26-27 MSG</vt:lpstr>
      <vt:lpstr>John 20:28-29 MSG</vt:lpstr>
      <vt:lpstr>John 21:1-3 MSG </vt:lpstr>
      <vt:lpstr>Acts 1:12-14 MSG </vt:lpstr>
      <vt:lpstr>PowerPoint Presentation</vt:lpstr>
      <vt:lpstr>From Doubt to Declaration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Doubt To Declaration</dc:title>
  <dc:creator>Ron Proper</dc:creator>
  <cp:lastModifiedBy>Ron Proper</cp:lastModifiedBy>
  <cp:revision>159</cp:revision>
  <dcterms:created xsi:type="dcterms:W3CDTF">2026-01-20T23:29:33Z</dcterms:created>
  <dcterms:modified xsi:type="dcterms:W3CDTF">2026-04-06T22:02:11Z</dcterms:modified>
</cp:coreProperties>
</file>