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12"/>
  </p:notesMasterIdLst>
  <p:sldIdLst>
    <p:sldId id="256" r:id="rId2"/>
    <p:sldId id="257" r:id="rId3"/>
    <p:sldId id="260" r:id="rId4"/>
    <p:sldId id="262" r:id="rId5"/>
    <p:sldId id="258" r:id="rId6"/>
    <p:sldId id="266" r:id="rId7"/>
    <p:sldId id="263" r:id="rId8"/>
    <p:sldId id="264" r:id="rId9"/>
    <p:sldId id="259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3500"/>
    <a:srgbClr val="B5B4A2"/>
    <a:srgbClr val="C0BBA6"/>
    <a:srgbClr val="FFDDDC"/>
    <a:srgbClr val="FEDD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73" autoAdjust="0"/>
  </p:normalViewPr>
  <p:slideViewPr>
    <p:cSldViewPr snapToGrid="0">
      <p:cViewPr varScale="1">
        <p:scale>
          <a:sx n="81" d="100"/>
          <a:sy n="81" d="100"/>
        </p:scale>
        <p:origin x="648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4EAA20-1384-4D4D-9AFF-3872A6EBD6E9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744D91-3E62-4E47-BBDC-EC5E34692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952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44D91-3E62-4E47-BBDC-EC5E34692CE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908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450890"/>
            <a:ext cx="12191999" cy="1407110"/>
          </a:xfrm>
          <a:noFill/>
        </p:spPr>
        <p:txBody>
          <a:bodyPr vert="horz" lIns="91440" tIns="45720" rIns="91440" bIns="45720" rtlCol="0" anchor="ctr">
            <a:noAutofit/>
          </a:bodyPr>
          <a:lstStyle>
            <a:lvl1pPr algn="ctr">
              <a:lnSpc>
                <a:spcPct val="80000"/>
              </a:lnSpc>
              <a:defRPr lang="en-US" sz="8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 algn="ctr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22979" y="6101542"/>
            <a:ext cx="3069021" cy="756458"/>
          </a:xfrm>
        </p:spPr>
        <p:txBody>
          <a:bodyPr anchor="b">
            <a:noAutofit/>
          </a:bodyPr>
          <a:lstStyle>
            <a:lvl1pPr marL="0" indent="0" algn="r">
              <a:buNone/>
              <a:defRPr sz="2800" b="1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509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04" y="453"/>
            <a:ext cx="12129796" cy="1193866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tabLst>
                <a:tab pos="800100" algn="l"/>
                <a:tab pos="6400800" algn="ctr"/>
                <a:tab pos="11718925" algn="r"/>
              </a:tabLst>
              <a:defRPr lang="en-US" sz="6600" dirty="0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03" y="1194319"/>
            <a:ext cx="12058261" cy="5663681"/>
          </a:xfrm>
        </p:spPr>
        <p:txBody>
          <a:bodyPr>
            <a:normAutofit/>
          </a:bodyPr>
          <a:lstStyle>
            <a:lvl1pPr marL="284163" indent="-6350" algn="l" defTabSz="685800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tabLst>
                <a:tab pos="1770063" algn="l"/>
              </a:tabLst>
              <a:defRPr lang="en-US" sz="3600" b="1" i="1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6858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3200" b="1" i="1" kern="1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625475" indent="0" algn="l" defTabSz="685800" rtl="0" eaLnBrk="1" latinLnBrk="0" hangingPunct="1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3200" b="1" i="1" kern="1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2800" b="1" kern="12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2800" b="1" kern="1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453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ernate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45" y="-4149"/>
            <a:ext cx="12117355" cy="1161145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pPr lvl="0">
              <a:tabLst>
                <a:tab pos="800100" algn="l"/>
                <a:tab pos="6400800" algn="ctr"/>
                <a:tab pos="11718925" algn="r"/>
              </a:tabLs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645" y="1156996"/>
            <a:ext cx="12117355" cy="570100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i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lang="en-US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lang="en-US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lang="en-US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marL="284163" lvl="0" indent="-6350" defTabSz="685800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tabLst>
                <a:tab pos="1770063" algn="l"/>
              </a:tabLst>
            </a:pPr>
            <a:r>
              <a:rPr lang="en-US" smtClean="0"/>
              <a:t>Click to edit Master text styles</a:t>
            </a:r>
          </a:p>
          <a:p>
            <a:pPr marL="284163" lvl="1" indent="-6350" defTabSz="685800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tabLst>
                <a:tab pos="1770063" algn="l"/>
              </a:tabLst>
            </a:pPr>
            <a:r>
              <a:rPr lang="en-US" smtClean="0"/>
              <a:t>Second level</a:t>
            </a:r>
          </a:p>
          <a:p>
            <a:pPr marL="284163" lvl="2" indent="-6350" defTabSz="685800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tabLst>
                <a:tab pos="1770063" algn="l"/>
              </a:tabLst>
            </a:pPr>
            <a:r>
              <a:rPr lang="en-US" smtClean="0"/>
              <a:t>Third level</a:t>
            </a:r>
          </a:p>
          <a:p>
            <a:pPr marL="284163" lvl="3" indent="-6350" defTabSz="685800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tabLst>
                <a:tab pos="1770063" algn="l"/>
              </a:tabLst>
            </a:pPr>
            <a:r>
              <a:rPr lang="en-US" smtClean="0"/>
              <a:t>Fourth level</a:t>
            </a:r>
          </a:p>
          <a:p>
            <a:pPr marL="284163" lvl="4" indent="-6350" defTabSz="685800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tabLst>
                <a:tab pos="1770063" algn="l"/>
              </a:tabLst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0" y="5659121"/>
            <a:ext cx="12192000" cy="1198880"/>
          </a:xfrm>
          <a:gradFill flip="none" rotWithShape="1">
            <a:gsLst>
              <a:gs pos="0">
                <a:srgbClr val="D7C3A0"/>
              </a:gs>
              <a:gs pos="100000">
                <a:srgbClr val="F4ECD1"/>
              </a:gs>
            </a:gsLst>
            <a:lin ang="5400000" scaled="1"/>
            <a:tileRect/>
          </a:gradFill>
        </p:spPr>
        <p:txBody>
          <a:bodyPr anchor="b">
            <a:noAutofit/>
          </a:bodyPr>
          <a:lstStyle>
            <a:lvl1pPr>
              <a:defRPr sz="3200" b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8108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bg>
      <p:bgPr>
        <a:solidFill>
          <a:srgbClr val="D7C3A0">
            <a:alpha val="6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147"/>
            <a:ext cx="12192000" cy="952837"/>
          </a:xfrm>
        </p:spPr>
        <p:txBody>
          <a:bodyPr/>
          <a:lstStyle>
            <a:lvl1pPr>
              <a:defRPr sz="40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47955" y="948690"/>
            <a:ext cx="11894820" cy="5318379"/>
          </a:xfrm>
        </p:spPr>
        <p:txBody>
          <a:bodyPr>
            <a:normAutofit/>
          </a:bodyPr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sz="28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0" y="6267069"/>
            <a:ext cx="12192000" cy="590931"/>
          </a:xfrm>
        </p:spPr>
        <p:txBody>
          <a:bodyPr anchor="b">
            <a:spAutoFit/>
          </a:bodyPr>
          <a:lstStyle>
            <a:lvl1pPr>
              <a:defRPr sz="3600" b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5717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-4148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tabLst>
                <a:tab pos="800100" algn="l"/>
                <a:tab pos="6400800" algn="ctr"/>
                <a:tab pos="11718925" algn="r"/>
              </a:tabLs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344620"/>
            <a:ext cx="12192000" cy="4889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39775" lvl="0" indent="-692150" defTabSz="685800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tabLst>
                <a:tab pos="1770063" algn="l"/>
              </a:tabLst>
            </a:pPr>
            <a:r>
              <a:rPr lang="en-US" dirty="0" smtClean="0"/>
              <a:t>Click to edit Master text styles</a:t>
            </a:r>
          </a:p>
          <a:p>
            <a:pPr marL="739775" lvl="1" indent="-692150" defTabSz="685800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tabLst>
                <a:tab pos="1770063" algn="l"/>
              </a:tabLst>
            </a:pPr>
            <a:r>
              <a:rPr lang="en-US" dirty="0" smtClean="0"/>
              <a:t>Second level</a:t>
            </a:r>
          </a:p>
          <a:p>
            <a:pPr marL="739775" lvl="2" indent="-692150" defTabSz="685800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tabLst>
                <a:tab pos="1770063" algn="l"/>
              </a:tabLst>
            </a:pPr>
            <a:r>
              <a:rPr lang="en-US" dirty="0" smtClean="0"/>
              <a:t>Third level</a:t>
            </a:r>
          </a:p>
          <a:p>
            <a:pPr marL="739775" lvl="3" indent="-692150" defTabSz="685800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tabLst>
                <a:tab pos="1770063" algn="l"/>
              </a:tabLst>
            </a:pPr>
            <a:r>
              <a:rPr lang="en-US" dirty="0" smtClean="0"/>
              <a:t>Fourth level</a:t>
            </a:r>
          </a:p>
          <a:p>
            <a:pPr marL="739775" lvl="4" indent="-692150" defTabSz="685800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tabLst>
                <a:tab pos="1770063" algn="l"/>
              </a:tabLst>
            </a:pPr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982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</p:sldLayoutIdLst>
  <p:timing>
    <p:tnLst>
      <p:par>
        <p:cTn id="1" dur="indefinite" restart="never" nodeType="tmRoot"/>
      </p:par>
    </p:tnLst>
  </p:timing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lang="en-US" sz="6600" b="1" kern="1200" dirty="0">
          <a:solidFill>
            <a:schemeClr val="accent6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j-ea"/>
          <a:cs typeface="+mj-cs"/>
        </a:defRPr>
      </a:lvl1pPr>
    </p:titleStyle>
    <p:bodyStyle>
      <a:lvl1pPr marL="0" indent="0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None/>
        <a:defRPr lang="en-US" sz="4000" b="1" kern="1200" smtClean="0">
          <a:solidFill>
            <a:schemeClr val="accent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1pPr>
      <a:lvl2pPr marL="1030288" indent="-692150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None/>
        <a:defRPr lang="en-US" sz="3600" b="1" i="1" kern="1200" smtClean="0">
          <a:solidFill>
            <a:schemeClr val="tx1"/>
          </a:solidFill>
          <a:effectLst>
            <a:outerShdw blurRad="50800" dist="38100" dir="2700000" algn="tl" rotWithShape="0">
              <a:prstClr val="black">
                <a:alpha val="76000"/>
              </a:prstClr>
            </a:outerShdw>
          </a:effectLst>
          <a:latin typeface="+mn-lt"/>
          <a:ea typeface="+mn-ea"/>
          <a:cs typeface="+mn-cs"/>
        </a:defRPr>
      </a:lvl2pPr>
      <a:lvl3pPr marL="514350" indent="0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None/>
        <a:defRPr lang="en-US" sz="3600" b="1" i="1" kern="1200" smtClean="0"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3pPr>
      <a:lvl4pPr marL="771525" indent="0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None/>
        <a:defRPr lang="en-US" sz="3200" b="1" kern="1200" smtClean="0"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4pPr>
      <a:lvl5pPr marL="1028700" indent="0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None/>
        <a:defRPr lang="en-US" sz="3200" b="1" kern="1200" dirty="0"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524106"/>
            <a:ext cx="12191999" cy="1333893"/>
          </a:xfrm>
          <a:solidFill>
            <a:schemeClr val="accent3">
              <a:lumMod val="20000"/>
              <a:lumOff val="80000"/>
              <a:alpha val="50000"/>
            </a:schemeClr>
          </a:solidFill>
        </p:spPr>
        <p:txBody>
          <a:bodyPr/>
          <a:lstStyle/>
          <a:p>
            <a:r>
              <a:rPr lang="en-US" sz="7200" dirty="0" smtClean="0"/>
              <a:t>From Grief &amp; Fear to Joy &amp; Awe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r>
              <a:rPr lang="en-US" dirty="0" smtClean="0"/>
              <a:t>04-05-26</a:t>
            </a:r>
          </a:p>
        </p:txBody>
      </p:sp>
    </p:spTree>
    <p:extLst>
      <p:ext uri="{BB962C8B-B14F-4D97-AF65-F5344CB8AC3E}">
        <p14:creationId xmlns:p14="http://schemas.microsoft.com/office/powerpoint/2010/main" val="427229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04" y="453"/>
            <a:ext cx="12129796" cy="943130"/>
          </a:xfrm>
        </p:spPr>
        <p:txBody>
          <a:bodyPr/>
          <a:lstStyle/>
          <a:p>
            <a:pPr algn="ctr"/>
            <a:r>
              <a:rPr lang="en-US" dirty="0"/>
              <a:t>From Grief &amp; Fear to Joy &amp; </a:t>
            </a:r>
            <a:r>
              <a:rPr lang="en-US" dirty="0" smtClean="0"/>
              <a:t>Awe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3542" y="943583"/>
            <a:ext cx="10867120" cy="5663681"/>
          </a:xfrm>
        </p:spPr>
        <p:txBody>
          <a:bodyPr>
            <a:normAutofit/>
          </a:bodyPr>
          <a:lstStyle/>
          <a:p>
            <a:pPr marL="1141413" lvl="1" indent="-684213">
              <a:lnSpc>
                <a:spcPct val="80000"/>
              </a:lnSpc>
              <a:spcAft>
                <a:spcPts val="1200"/>
              </a:spcAft>
              <a:tabLst>
                <a:tab pos="1141413" algn="l"/>
              </a:tabLst>
            </a:pPr>
            <a:r>
              <a:rPr lang="en-US" sz="3600" i="0" dirty="0">
                <a:solidFill>
                  <a:schemeClr val="tx1"/>
                </a:solidFill>
              </a:rPr>
              <a:t>I.	When we look for Jesus, we can expect some earthquakes.</a:t>
            </a:r>
          </a:p>
          <a:p>
            <a:pPr marL="1141413" lvl="1" indent="-684213">
              <a:lnSpc>
                <a:spcPct val="80000"/>
              </a:lnSpc>
              <a:spcAft>
                <a:spcPts val="1200"/>
              </a:spcAft>
              <a:tabLst>
                <a:tab pos="1141413" algn="l"/>
              </a:tabLst>
            </a:pPr>
            <a:r>
              <a:rPr lang="en-US" sz="3600" i="0" dirty="0">
                <a:solidFill>
                  <a:schemeClr val="tx1"/>
                </a:solidFill>
              </a:rPr>
              <a:t>II.	When we learn about the Resurrected Jesus, </a:t>
            </a:r>
            <a:r>
              <a:rPr lang="en-US" sz="3600" i="0" dirty="0" smtClean="0">
                <a:solidFill>
                  <a:schemeClr val="tx1"/>
                </a:solidFill>
              </a:rPr>
              <a:t>     we </a:t>
            </a:r>
            <a:r>
              <a:rPr lang="en-US" sz="3600" i="0" dirty="0">
                <a:solidFill>
                  <a:schemeClr val="tx1"/>
                </a:solidFill>
              </a:rPr>
              <a:t>get to spread the news with awe and joy.</a:t>
            </a:r>
          </a:p>
          <a:p>
            <a:pPr marL="1141413" lvl="1" indent="-684213">
              <a:lnSpc>
                <a:spcPct val="80000"/>
              </a:lnSpc>
              <a:spcAft>
                <a:spcPts val="1200"/>
              </a:spcAft>
              <a:tabLst>
                <a:tab pos="1141413" algn="l"/>
              </a:tabLst>
            </a:pPr>
            <a:r>
              <a:rPr lang="en-US" sz="3600" i="0" dirty="0">
                <a:solidFill>
                  <a:schemeClr val="tx1"/>
                </a:solidFill>
              </a:rPr>
              <a:t>III.	When we encounter the Resurrected Jesus, </a:t>
            </a:r>
            <a:r>
              <a:rPr lang="en-US" sz="3600" i="0" dirty="0" smtClean="0">
                <a:solidFill>
                  <a:schemeClr val="tx1"/>
                </a:solidFill>
              </a:rPr>
              <a:t>   there </a:t>
            </a:r>
            <a:r>
              <a:rPr lang="en-US" sz="3600" i="0" dirty="0">
                <a:solidFill>
                  <a:schemeClr val="tx1"/>
                </a:solidFill>
              </a:rPr>
              <a:t>is space for confusion and doubts. </a:t>
            </a:r>
          </a:p>
          <a:p>
            <a:pPr marL="1141413" lvl="1" indent="-684213">
              <a:lnSpc>
                <a:spcPct val="80000"/>
              </a:lnSpc>
              <a:spcAft>
                <a:spcPts val="1200"/>
              </a:spcAft>
              <a:tabLst>
                <a:tab pos="1141413" algn="l"/>
              </a:tabLst>
            </a:pPr>
            <a:r>
              <a:rPr lang="en-US" sz="3600" i="0" dirty="0">
                <a:solidFill>
                  <a:schemeClr val="tx1"/>
                </a:solidFill>
              </a:rPr>
              <a:t>IV.	When we encounter the Resurrected Jesus, </a:t>
            </a:r>
            <a:r>
              <a:rPr lang="en-US" sz="3600" i="0" dirty="0" smtClean="0">
                <a:solidFill>
                  <a:schemeClr val="tx1"/>
                </a:solidFill>
              </a:rPr>
              <a:t>        He </a:t>
            </a:r>
            <a:r>
              <a:rPr lang="en-US" sz="3600" i="0" dirty="0">
                <a:solidFill>
                  <a:schemeClr val="tx1"/>
                </a:solidFill>
              </a:rPr>
              <a:t>opens our minds to understand the Scriptures.</a:t>
            </a:r>
          </a:p>
          <a:p>
            <a:pPr marL="1141413" lvl="1" indent="-684213">
              <a:lnSpc>
                <a:spcPct val="80000"/>
              </a:lnSpc>
              <a:spcAft>
                <a:spcPts val="1200"/>
              </a:spcAft>
              <a:tabLst>
                <a:tab pos="1141413" algn="l"/>
              </a:tabLst>
            </a:pPr>
            <a:r>
              <a:rPr lang="en-US" sz="3600" i="0" dirty="0">
                <a:solidFill>
                  <a:schemeClr val="tx1"/>
                </a:solidFill>
              </a:rPr>
              <a:t>V.	When we encounter the Resurrected Jesus, </a:t>
            </a:r>
            <a:r>
              <a:rPr lang="en-US" sz="3600" i="0" dirty="0" smtClean="0">
                <a:solidFill>
                  <a:schemeClr val="tx1"/>
                </a:solidFill>
              </a:rPr>
              <a:t>   there </a:t>
            </a:r>
            <a:r>
              <a:rPr lang="en-US" sz="3600" i="0" dirty="0">
                <a:solidFill>
                  <a:schemeClr val="tx1"/>
                </a:solidFill>
              </a:rPr>
              <a:t>is repentance for the forgiveness of sins.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89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Matthew 28:1-10 </a:t>
            </a:r>
            <a:r>
              <a:rPr lang="en-US" baseline="30000" dirty="0" smtClean="0"/>
              <a:t>ESV 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aseline="30000" dirty="0" smtClean="0"/>
              <a:t>1</a:t>
            </a:r>
            <a:r>
              <a:rPr lang="en-US" dirty="0" smtClean="0"/>
              <a:t>Now after the Sabbath, toward the dawn of the first day of the week, Mary Magdalene and the other Mary went to see the tomb. </a:t>
            </a:r>
            <a:r>
              <a:rPr lang="en-US" baseline="30000" dirty="0" smtClean="0"/>
              <a:t>2</a:t>
            </a:r>
            <a:r>
              <a:rPr lang="en-US" dirty="0" smtClean="0"/>
              <a:t>And behold, there was a great earthquake, for an angel of the Lord descended from heaven and came and rolled back the stone and sat on it. </a:t>
            </a:r>
            <a:r>
              <a:rPr lang="en-US" baseline="30000" dirty="0" smtClean="0"/>
              <a:t>3</a:t>
            </a:r>
            <a:r>
              <a:rPr lang="en-US" dirty="0" smtClean="0"/>
              <a:t>His appearance was like lightning, and his clothing white as snow. </a:t>
            </a:r>
            <a:r>
              <a:rPr lang="en-US" baseline="30000" dirty="0" smtClean="0"/>
              <a:t>4</a:t>
            </a:r>
            <a:r>
              <a:rPr lang="en-US" dirty="0" smtClean="0"/>
              <a:t>And for fear of him the guards trembled and became like dead men. </a:t>
            </a:r>
            <a:r>
              <a:rPr lang="en-US" baseline="30000" dirty="0" smtClean="0"/>
              <a:t>5</a:t>
            </a:r>
            <a:r>
              <a:rPr lang="en-US" dirty="0" smtClean="0"/>
              <a:t>But the angel said to the women, “Do not be afraid, for I know that you seek Jesus who was crucified. </a:t>
            </a:r>
          </a:p>
        </p:txBody>
      </p:sp>
    </p:spTree>
    <p:extLst>
      <p:ext uri="{BB962C8B-B14F-4D97-AF65-F5344CB8AC3E}">
        <p14:creationId xmlns:p14="http://schemas.microsoft.com/office/powerpoint/2010/main" val="387615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Matthew 28:1-10 </a:t>
            </a:r>
            <a:r>
              <a:rPr lang="en-US" baseline="30000" dirty="0" smtClean="0"/>
              <a:t>ESV 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aseline="30000" dirty="0" smtClean="0"/>
              <a:t>6</a:t>
            </a:r>
            <a:r>
              <a:rPr lang="en-US" dirty="0" smtClean="0"/>
              <a:t>He is not here, for he has risen, as he said. Come, see the place where he lay. </a:t>
            </a:r>
            <a:r>
              <a:rPr lang="en-US" baseline="30000" dirty="0" smtClean="0"/>
              <a:t>7</a:t>
            </a:r>
            <a:r>
              <a:rPr lang="en-US" dirty="0" smtClean="0"/>
              <a:t>Then go quickly and tell his disciples that he has risen from the dead, and behold, he is going before you to Galilee; there you will see him. See, I have told you.” </a:t>
            </a:r>
            <a:r>
              <a:rPr lang="en-US" baseline="30000" dirty="0" smtClean="0"/>
              <a:t>8</a:t>
            </a:r>
            <a:r>
              <a:rPr lang="en-US" dirty="0" smtClean="0"/>
              <a:t>So they departed quickly from the tomb with fear and great joy, and ran to tell his disciples. </a:t>
            </a:r>
            <a:r>
              <a:rPr lang="en-US" baseline="30000" dirty="0" smtClean="0"/>
              <a:t>9</a:t>
            </a:r>
            <a:r>
              <a:rPr lang="en-US" dirty="0" smtClean="0"/>
              <a:t>And behold, Jesus met them and said, “Greetings!” And they came up and took hold of his feet and worshiped him. </a:t>
            </a:r>
            <a:r>
              <a:rPr lang="en-US" baseline="30000" dirty="0" smtClean="0"/>
              <a:t>10</a:t>
            </a:r>
            <a:r>
              <a:rPr lang="en-US" dirty="0" smtClean="0"/>
              <a:t>Then Jesus said to them, “Do not be afraid; go and tell my brothers to go to Galilee, and there they will see me.”</a:t>
            </a:r>
          </a:p>
        </p:txBody>
      </p:sp>
    </p:spTree>
    <p:extLst>
      <p:ext uri="{BB962C8B-B14F-4D97-AF65-F5344CB8AC3E}">
        <p14:creationId xmlns:p14="http://schemas.microsoft.com/office/powerpoint/2010/main" val="298324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Matthew 28:1-10 </a:t>
            </a:r>
            <a:r>
              <a:rPr lang="en-US" baseline="30000" dirty="0" smtClean="0"/>
              <a:t>ESV 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04" y="1194319"/>
            <a:ext cx="11419644" cy="5663681"/>
          </a:xfrm>
        </p:spPr>
        <p:txBody>
          <a:bodyPr>
            <a:normAutofit/>
          </a:bodyPr>
          <a:lstStyle/>
          <a:p>
            <a:pPr marL="1141413" lvl="1" indent="-684213">
              <a:spcAft>
                <a:spcPts val="1800"/>
              </a:spcAft>
              <a:tabLst>
                <a:tab pos="1141413" algn="l"/>
              </a:tabLst>
            </a:pPr>
            <a:r>
              <a:rPr lang="en-US" sz="4000" i="0" dirty="0" smtClean="0">
                <a:solidFill>
                  <a:schemeClr val="accent2">
                    <a:lumMod val="75000"/>
                  </a:schemeClr>
                </a:solidFill>
              </a:rPr>
              <a:t>I.	When we look for Jesus, we can expect some earthquakes.</a:t>
            </a:r>
          </a:p>
          <a:p>
            <a:pPr marL="1141413" lvl="1" indent="-684213">
              <a:spcAft>
                <a:spcPts val="1800"/>
              </a:spcAft>
              <a:tabLst>
                <a:tab pos="1141413" algn="l"/>
              </a:tabLst>
            </a:pPr>
            <a:r>
              <a:rPr lang="en-US" sz="4000" i="0" dirty="0" smtClean="0">
                <a:solidFill>
                  <a:schemeClr val="accent2">
                    <a:lumMod val="75000"/>
                  </a:schemeClr>
                </a:solidFill>
              </a:rPr>
              <a:t>II.	When we learn about the Resurrected Jesus, we get to spread the news with awe and joy.</a:t>
            </a:r>
          </a:p>
        </p:txBody>
      </p:sp>
    </p:spTree>
    <p:extLst>
      <p:ext uri="{BB962C8B-B14F-4D97-AF65-F5344CB8AC3E}">
        <p14:creationId xmlns:p14="http://schemas.microsoft.com/office/powerpoint/2010/main" val="1810191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Luke 24:36-41 </a:t>
            </a:r>
            <a:r>
              <a:rPr lang="en-US" baseline="30000" dirty="0" smtClean="0"/>
              <a:t>ESV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sz="3600" baseline="30000" dirty="0" smtClean="0"/>
              <a:t>36</a:t>
            </a:r>
            <a:r>
              <a:rPr lang="en-US" sz="3600" dirty="0" smtClean="0"/>
              <a:t>As they were talking about these things, Jesus himself stood among them, and said to them, “Peace to you!” </a:t>
            </a:r>
            <a:r>
              <a:rPr lang="en-US" sz="3600" baseline="30000" dirty="0" smtClean="0"/>
              <a:t>37</a:t>
            </a:r>
            <a:r>
              <a:rPr lang="en-US" sz="3600" dirty="0" smtClean="0"/>
              <a:t>But they were startled and frightened and thought they saw a spirit. </a:t>
            </a:r>
            <a:r>
              <a:rPr lang="en-US" sz="3600" baseline="30000" dirty="0" smtClean="0"/>
              <a:t>38</a:t>
            </a:r>
            <a:r>
              <a:rPr lang="en-US" sz="3600" dirty="0" smtClean="0"/>
              <a:t>And he said to them, “Why are you troubled, and why do doubts arise in your hearts? </a:t>
            </a:r>
            <a:r>
              <a:rPr lang="en-US" sz="3600" baseline="30000" dirty="0" smtClean="0"/>
              <a:t>39</a:t>
            </a:r>
            <a:r>
              <a:rPr lang="en-US" sz="3600" dirty="0" smtClean="0"/>
              <a:t>See my hands and my feet, that it is I myself. Touch me, and see. For a spirit does not have flesh and bones as you see that I have.” </a:t>
            </a:r>
            <a:r>
              <a:rPr lang="en-US" sz="3600" baseline="30000" dirty="0" smtClean="0"/>
              <a:t>40</a:t>
            </a:r>
            <a:r>
              <a:rPr lang="en-US" sz="3600" dirty="0" smtClean="0"/>
              <a:t>And when he had said this, he showed them his hands and his </a:t>
            </a:r>
            <a:r>
              <a:rPr lang="en-US" dirty="0"/>
              <a:t>feet. </a:t>
            </a:r>
            <a:r>
              <a:rPr lang="en-US" baseline="30000" dirty="0"/>
              <a:t>41</a:t>
            </a:r>
            <a:r>
              <a:rPr lang="en-US" dirty="0"/>
              <a:t>And while they still disbelieved for joy and were marveling, he said to them, “Have you anything here to eat</a:t>
            </a:r>
            <a:r>
              <a:rPr lang="en-US" dirty="0" smtClean="0"/>
              <a:t>?”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21321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Luke </a:t>
            </a:r>
            <a:r>
              <a:rPr lang="en-US" dirty="0" smtClean="0"/>
              <a:t>24:36-41 </a:t>
            </a:r>
            <a:r>
              <a:rPr lang="en-US" baseline="30000" dirty="0" smtClean="0"/>
              <a:t>ESV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04" y="1194319"/>
            <a:ext cx="11645888" cy="5663681"/>
          </a:xfrm>
        </p:spPr>
        <p:txBody>
          <a:bodyPr vert="horz" lIns="91440" tIns="45720" rIns="91440" bIns="45720" rtlCol="0">
            <a:normAutofit/>
          </a:bodyPr>
          <a:lstStyle/>
          <a:p>
            <a:pPr marL="1141413" lvl="1" indent="-684213">
              <a:spcAft>
                <a:spcPts val="1800"/>
              </a:spcAft>
              <a:tabLst>
                <a:tab pos="1141413" algn="l"/>
              </a:tabLst>
            </a:pPr>
            <a:r>
              <a:rPr lang="en-US" sz="4000" i="0" dirty="0">
                <a:solidFill>
                  <a:schemeClr val="accent2">
                    <a:lumMod val="75000"/>
                  </a:schemeClr>
                </a:solidFill>
              </a:rPr>
              <a:t>III.	When we encounter the Resurrected Jesus, there is space for confusion and doubts. </a:t>
            </a:r>
          </a:p>
        </p:txBody>
      </p:sp>
    </p:spTree>
    <p:extLst>
      <p:ext uri="{BB962C8B-B14F-4D97-AF65-F5344CB8AC3E}">
        <p14:creationId xmlns:p14="http://schemas.microsoft.com/office/powerpoint/2010/main" val="2701837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Luke 24:42-48 </a:t>
            </a:r>
            <a:r>
              <a:rPr lang="en-US" baseline="30000" dirty="0" smtClean="0"/>
              <a:t>ESV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sz="3600" baseline="30000" dirty="0" smtClean="0"/>
              <a:t>42</a:t>
            </a:r>
            <a:r>
              <a:rPr lang="en-US" sz="3600" dirty="0" smtClean="0"/>
              <a:t>They gave him a piece of broiled fish, </a:t>
            </a:r>
            <a:r>
              <a:rPr lang="en-US" sz="3600" baseline="30000" dirty="0" smtClean="0"/>
              <a:t>43</a:t>
            </a:r>
            <a:r>
              <a:rPr lang="en-US" sz="3600" dirty="0" smtClean="0"/>
              <a:t>and he took it and ate before them.  </a:t>
            </a:r>
            <a:r>
              <a:rPr lang="en-US" sz="3600" baseline="30000" dirty="0" smtClean="0"/>
              <a:t>44</a:t>
            </a:r>
            <a:r>
              <a:rPr lang="en-US" sz="3600" dirty="0" smtClean="0"/>
              <a:t>Then he said to them, “These are my words that I spoke to you while I was still with you, that everything written about me in the Law of Moses and the Prophets and the Psalms must be fulfilled.”  </a:t>
            </a:r>
            <a:r>
              <a:rPr lang="en-US" sz="3600" baseline="30000" dirty="0" smtClean="0"/>
              <a:t>45</a:t>
            </a:r>
            <a:r>
              <a:rPr lang="en-US" sz="3600" dirty="0" smtClean="0"/>
              <a:t>Then he opened their minds to understand the Scriptures.  </a:t>
            </a:r>
            <a:r>
              <a:rPr lang="en-US" sz="3600" baseline="30000" dirty="0" smtClean="0"/>
              <a:t>46</a:t>
            </a:r>
            <a:r>
              <a:rPr lang="en-US" sz="3600" dirty="0" smtClean="0"/>
              <a:t>and said to them, “Thus it is written, that the Christ should suffer and on the third day rise from the dead, </a:t>
            </a:r>
            <a:r>
              <a:rPr lang="en-US" sz="3600" baseline="30000" dirty="0" smtClean="0"/>
              <a:t>47</a:t>
            </a:r>
            <a:r>
              <a:rPr lang="en-US" sz="3600" dirty="0" smtClean="0"/>
              <a:t>and that repentance for the forgiveness of sins should be proclaimed in his name to all nations, beginning from Jerusalem. </a:t>
            </a:r>
            <a:r>
              <a:rPr lang="en-US" sz="3600" baseline="30000" dirty="0" smtClean="0"/>
              <a:t>48</a:t>
            </a:r>
            <a:r>
              <a:rPr lang="en-US" sz="3600" dirty="0" smtClean="0"/>
              <a:t>You are witnesses of these things.</a:t>
            </a:r>
          </a:p>
        </p:txBody>
      </p:sp>
    </p:spTree>
    <p:extLst>
      <p:ext uri="{BB962C8B-B14F-4D97-AF65-F5344CB8AC3E}">
        <p14:creationId xmlns:p14="http://schemas.microsoft.com/office/powerpoint/2010/main" val="100181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Luke </a:t>
            </a:r>
            <a:r>
              <a:rPr lang="en-US" dirty="0" smtClean="0"/>
              <a:t>24:42-48 </a:t>
            </a:r>
            <a:r>
              <a:rPr lang="en-US" baseline="30000" dirty="0" smtClean="0"/>
              <a:t>ESV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04" y="1194319"/>
            <a:ext cx="11645888" cy="5663681"/>
          </a:xfrm>
        </p:spPr>
        <p:txBody>
          <a:bodyPr vert="horz" lIns="91440" tIns="45720" rIns="91440" bIns="45720" rtlCol="0">
            <a:normAutofit/>
          </a:bodyPr>
          <a:lstStyle/>
          <a:p>
            <a:pPr marL="1141413" lvl="1" indent="-684213">
              <a:spcAft>
                <a:spcPts val="1800"/>
              </a:spcAft>
              <a:tabLst>
                <a:tab pos="1141413" algn="l"/>
              </a:tabLst>
            </a:pPr>
            <a:r>
              <a:rPr lang="en-US" sz="4000" i="0" dirty="0" smtClean="0">
                <a:solidFill>
                  <a:schemeClr val="accent2">
                    <a:lumMod val="75000"/>
                  </a:schemeClr>
                </a:solidFill>
              </a:rPr>
              <a:t>IV</a:t>
            </a:r>
            <a:r>
              <a:rPr lang="en-US" sz="4000" i="0" dirty="0">
                <a:solidFill>
                  <a:schemeClr val="accent2">
                    <a:lumMod val="75000"/>
                  </a:schemeClr>
                </a:solidFill>
              </a:rPr>
              <a:t>.	When we encounter the Resurrected Jesus, He opens our minds to understand the Scriptures.</a:t>
            </a:r>
          </a:p>
          <a:p>
            <a:pPr marL="1141413" lvl="1" indent="-684213">
              <a:spcAft>
                <a:spcPts val="1800"/>
              </a:spcAft>
              <a:tabLst>
                <a:tab pos="1141413" algn="l"/>
              </a:tabLst>
            </a:pPr>
            <a:r>
              <a:rPr lang="en-US" sz="4000" i="0" dirty="0">
                <a:solidFill>
                  <a:schemeClr val="accent2">
                    <a:lumMod val="75000"/>
                  </a:schemeClr>
                </a:solidFill>
              </a:rPr>
              <a:t>V.	When we encounter the Resurrected Jesus, there is repentance for the forgiveness of sins. </a:t>
            </a:r>
          </a:p>
        </p:txBody>
      </p:sp>
    </p:spTree>
    <p:extLst>
      <p:ext uri="{BB962C8B-B14F-4D97-AF65-F5344CB8AC3E}">
        <p14:creationId xmlns:p14="http://schemas.microsoft.com/office/powerpoint/2010/main" val="333553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Luke 24:52-53 </a:t>
            </a:r>
            <a:r>
              <a:rPr lang="en-US" baseline="30000" dirty="0" smtClean="0"/>
              <a:t>ESV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aseline="30000" dirty="0" smtClean="0"/>
              <a:t>52</a:t>
            </a:r>
            <a:r>
              <a:rPr lang="en-US" dirty="0" smtClean="0"/>
              <a:t>And they worshiped him and returned to Jerusalem with great  joy, </a:t>
            </a:r>
            <a:r>
              <a:rPr lang="en-US" baseline="30000" dirty="0" smtClean="0"/>
              <a:t>53</a:t>
            </a:r>
            <a:r>
              <a:rPr lang="en-US" dirty="0" smtClean="0"/>
              <a:t>and were continually in the temple blessing God.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44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1_2303_Hungry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604_TheAfterEffect.potx" id="{5C096642-7180-40A8-A02D-2B51888D08FD}" vid="{63C984BF-A838-470A-9ADD-86BB4B16966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2602_PureLove</Template>
  <TotalTime>6031</TotalTime>
  <Words>577</Words>
  <Application>Microsoft Office PowerPoint</Application>
  <PresentationFormat>Widescreen</PresentationFormat>
  <Paragraphs>27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11_2303_Hungry</vt:lpstr>
      <vt:lpstr>From Grief &amp; Fear to Joy &amp; Awe</vt:lpstr>
      <vt:lpstr>Matthew 28:1-10 ESV </vt:lpstr>
      <vt:lpstr>Matthew 28:1-10 ESV </vt:lpstr>
      <vt:lpstr>Matthew 28:1-10 ESV </vt:lpstr>
      <vt:lpstr>Luke 24:36-41 ESV </vt:lpstr>
      <vt:lpstr>Luke 24:36-41 ESV </vt:lpstr>
      <vt:lpstr>Luke 24:42-48 ESV </vt:lpstr>
      <vt:lpstr>Luke 24:42-48 ESV </vt:lpstr>
      <vt:lpstr>Luke 24:52-53 ESV </vt:lpstr>
      <vt:lpstr>From Grief &amp; Fear to Joy &amp; Awe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Grief &amp; Fear to Joy &amp; Awe</dc:title>
  <dc:creator>Ron Proper</dc:creator>
  <cp:lastModifiedBy>Ron Proper</cp:lastModifiedBy>
  <cp:revision>114</cp:revision>
  <dcterms:created xsi:type="dcterms:W3CDTF">2026-01-20T23:29:33Z</dcterms:created>
  <dcterms:modified xsi:type="dcterms:W3CDTF">2026-04-02T16:08:40Z</dcterms:modified>
</cp:coreProperties>
</file>