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4"/>
  </p:notesMasterIdLst>
  <p:sldIdLst>
    <p:sldId id="256" r:id="rId2"/>
    <p:sldId id="257" r:id="rId3"/>
    <p:sldId id="262" r:id="rId4"/>
    <p:sldId id="261" r:id="rId5"/>
    <p:sldId id="263" r:id="rId6"/>
    <p:sldId id="259" r:id="rId7"/>
    <p:sldId id="258" r:id="rId8"/>
    <p:sldId id="264" r:id="rId9"/>
    <p:sldId id="265" r:id="rId10"/>
    <p:sldId id="266" r:id="rId11"/>
    <p:sldId id="270"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3500"/>
    <a:srgbClr val="B5B4A2"/>
    <a:srgbClr val="C0BBA6"/>
    <a:srgbClr val="FFDDDC"/>
    <a:srgbClr val="FED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81" d="100"/>
          <a:sy n="81" d="100"/>
        </p:scale>
        <p:origin x="648" y="43"/>
      </p:cViewPr>
      <p:guideLst/>
    </p:cSldViewPr>
  </p:slideViewPr>
  <p:outlineViewPr>
    <p:cViewPr>
      <p:scale>
        <a:sx n="33" d="100"/>
        <a:sy n="33" d="100"/>
      </p:scale>
      <p:origin x="0" y="-625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EAA20-1384-4D4D-9AFF-3872A6EBD6E9}"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4D91-3E62-4E47-BBDC-EC5E34692CE9}" type="slidenum">
              <a:rPr lang="en-US" smtClean="0"/>
              <a:t>‹#›</a:t>
            </a:fld>
            <a:endParaRPr lang="en-US"/>
          </a:p>
        </p:txBody>
      </p:sp>
    </p:spTree>
    <p:extLst>
      <p:ext uri="{BB962C8B-B14F-4D97-AF65-F5344CB8AC3E}">
        <p14:creationId xmlns:p14="http://schemas.microsoft.com/office/powerpoint/2010/main" val="15839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1303" y="5557784"/>
            <a:ext cx="10583917" cy="1300216"/>
          </a:xfrm>
          <a:noFill/>
        </p:spPr>
        <p:txBody>
          <a:bodyPr vert="horz" lIns="91440" tIns="45720" rIns="91440" bIns="45720" rtlCol="0" anchor="ctr">
            <a:noAutofit/>
          </a:bodyPr>
          <a:lstStyle>
            <a:lvl1pPr algn="ctr">
              <a:lnSpc>
                <a:spcPct val="80000"/>
              </a:lnSpc>
              <a:defRPr lang="en-US" sz="8000" b="1" dirty="0">
                <a:solidFill>
                  <a:schemeClr val="accent6">
                    <a:lumMod val="75000"/>
                  </a:schemeClr>
                </a:solidFill>
                <a:effectLst>
                  <a:outerShdw blurRad="38100" dist="38100" dir="2700000" algn="tl">
                    <a:srgbClr val="000000">
                      <a:alpha val="43137"/>
                    </a:srgbClr>
                  </a:outerShdw>
                </a:effectLst>
              </a:defRPr>
            </a:lvl1pPr>
          </a:lstStyle>
          <a:p>
            <a:pPr lvl="0" algn="ctr"/>
            <a:r>
              <a:rPr lang="en-US"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tx1"/>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19221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885372"/>
          </a:xfrm>
        </p:spPr>
        <p:txBody>
          <a:bodyPr vert="horz" lIns="91440" tIns="45720" rIns="91440" bIns="45720" rtlCol="0" anchor="ctr">
            <a:noAutofit/>
          </a:bodyPr>
          <a:lstStyle>
            <a:lvl1pPr>
              <a:tabLst>
                <a:tab pos="914400" algn="l"/>
                <a:tab pos="6400800" algn="ctr"/>
                <a:tab pos="11718925" algn="r"/>
              </a:tabLst>
              <a:defRPr lang="en-US" sz="6600" dirty="0">
                <a:solidFill>
                  <a:schemeClr val="accent6">
                    <a:lumMod val="50000"/>
                  </a:schemeClr>
                </a:solidFill>
                <a:effectLst>
                  <a:outerShdw blurRad="38100" dist="38100" dir="2700000" algn="tl">
                    <a:srgbClr val="000000">
                      <a:alpha val="43137"/>
                    </a:srgb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885825"/>
            <a:ext cx="12058261" cy="5972175"/>
          </a:xfrm>
        </p:spPr>
        <p:txBody>
          <a:bodyPr>
            <a:normAutofit/>
          </a:bodyPr>
          <a:lstStyle>
            <a:lvl1pPr marL="739775" indent="-692150" algn="l" defTabSz="685800" rtl="0" eaLnBrk="1" latinLnBrk="0" hangingPunct="1">
              <a:lnSpc>
                <a:spcPct val="85000"/>
              </a:lnSpc>
              <a:spcBef>
                <a:spcPts val="0"/>
              </a:spcBef>
              <a:spcAft>
                <a:spcPts val="1200"/>
              </a:spcAft>
              <a:buFont typeface="Arial" panose="020B0604020202020204" pitchFamily="34" charset="0"/>
              <a:buNone/>
              <a:tabLst>
                <a:tab pos="1770063" algn="l"/>
              </a:tabLst>
              <a:defRPr lang="en-US" sz="3600" b="1" kern="1200" dirty="0" smtClean="0">
                <a:solidFill>
                  <a:schemeClr val="accent5"/>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5000"/>
              </a:lnSpc>
              <a:spcBef>
                <a:spcPts val="0"/>
              </a:spcBef>
              <a:spcAft>
                <a:spcPts val="600"/>
              </a:spcAft>
              <a:buFont typeface="Arial" panose="020B0604020202020204" pitchFamily="34" charset="0"/>
              <a:buNone/>
              <a:defRPr lang="en-US" sz="32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600" b="1" i="0" kern="1200" dirty="0" smtClean="0">
                <a:solidFill>
                  <a:srgbClr val="463500"/>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bg1"/>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bg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43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9554547" cy="1161143"/>
          </a:xfrm>
        </p:spPr>
        <p:txBody>
          <a:bodyPr vert="horz" lIns="91440" tIns="45720" rIns="91440" bIns="45720" rtlCol="0" anchor="ctr">
            <a:noAutofit/>
          </a:bodyPr>
          <a:lstStyle>
            <a:lvl1pPr>
              <a:tabLst>
                <a:tab pos="800100" algn="l"/>
                <a:tab pos="6400800" algn="ctr"/>
                <a:tab pos="11718925" algn="r"/>
              </a:tabLst>
              <a:defRPr lang="en-US" sz="5400" dirty="0">
                <a:solidFill>
                  <a:schemeClr val="bg1"/>
                </a:solidFill>
                <a:effectLst>
                  <a:outerShdw blurRad="38100" dist="38100" dir="2700000" algn="tl">
                    <a:srgbClr val="000000">
                      <a:alpha val="43137"/>
                    </a:srgbClr>
                  </a:outerShdw>
                </a:effectLst>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a:normAutofit/>
          </a:bodyPr>
          <a:lstStyle>
            <a:lvl1pPr marL="739775" indent="-692150" algn="l" defTabSz="685800" rtl="0" eaLnBrk="1" latinLnBrk="0" hangingPunct="1">
              <a:lnSpc>
                <a:spcPct val="85000"/>
              </a:lnSpc>
              <a:spcBef>
                <a:spcPts val="0"/>
              </a:spcBef>
              <a:spcAft>
                <a:spcPts val="1200"/>
              </a:spcAft>
              <a:buFont typeface="Arial" panose="020B0604020202020204" pitchFamily="34" charset="0"/>
              <a:buNone/>
              <a:tabLst>
                <a:tab pos="1770063" algn="l"/>
              </a:tabLst>
              <a:defRPr lang="en-US" sz="4000" b="1" kern="1200" dirty="0" smtClean="0">
                <a:solidFill>
                  <a:schemeClr val="accent5">
                    <a:lumMod val="40000"/>
                    <a:lumOff val="60000"/>
                  </a:schemeClr>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5000"/>
              </a:lnSpc>
              <a:spcBef>
                <a:spcPts val="0"/>
              </a:spcBef>
              <a:spcAft>
                <a:spcPts val="600"/>
              </a:spcAft>
              <a:buFont typeface="Arial" panose="020B0604020202020204" pitchFamily="34" charset="0"/>
              <a:buNone/>
              <a:defRPr lang="en-US" sz="3600" b="1" i="1" kern="1200" dirty="0" smtClean="0">
                <a:solidFill>
                  <a:schemeClr val="tx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600" b="1" i="1" kern="1200" dirty="0" smtClean="0">
                <a:solidFill>
                  <a:schemeClr val="bg1"/>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bg1"/>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bg1"/>
                </a:solidFill>
                <a:effectLst>
                  <a:outerShdw blurRad="38100" dist="38100" dir="2700000" algn="tl">
                    <a:srgbClr val="000000">
                      <a:alpha val="43137"/>
                    </a:srgbClr>
                  </a:outerShdw>
                </a:effectLst>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5"/>
          <p:cNvSpPr>
            <a:spLocks noGrp="1"/>
          </p:cNvSpPr>
          <p:nvPr>
            <p:ph type="body" sz="quarter" idx="11"/>
          </p:nvPr>
        </p:nvSpPr>
        <p:spPr>
          <a:xfrm>
            <a:off x="0" y="5499848"/>
            <a:ext cx="12192000" cy="1358152"/>
          </a:xfrm>
          <a:gradFill flip="none" rotWithShape="1">
            <a:gsLst>
              <a:gs pos="0">
                <a:schemeClr val="accent5">
                  <a:lumMod val="40000"/>
                  <a:lumOff val="60000"/>
                </a:schemeClr>
              </a:gs>
              <a:gs pos="100000">
                <a:schemeClr val="accent5">
                  <a:lumMod val="20000"/>
                  <a:lumOff val="80000"/>
                </a:schemeClr>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54463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p:spPr>
        <p:txBody>
          <a:bodyPr/>
          <a:lstStyle>
            <a:lvl1pPr>
              <a:defRPr sz="3600">
                <a:solidFill>
                  <a:schemeClr val="bg1"/>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044123"/>
          </a:xfrm>
        </p:spPr>
        <p:txBody>
          <a:bodyPr>
            <a:normAutofit/>
          </a:bodyPr>
          <a:lstStyle>
            <a:lvl1pPr>
              <a:lnSpc>
                <a:spcPct val="85000"/>
              </a:lnSpc>
              <a:spcBef>
                <a:spcPts val="0"/>
              </a:spcBef>
              <a:spcAft>
                <a:spcPts val="1200"/>
              </a:spcAft>
              <a:defRPr sz="3200" b="1">
                <a:solidFill>
                  <a:schemeClr val="tx1"/>
                </a:solidFill>
                <a:effectLst>
                  <a:outerShdw blurRad="38100" dist="38100" dir="2700000" algn="tl">
                    <a:srgbClr val="000000">
                      <a:alpha val="43137"/>
                    </a:srgbClr>
                  </a:outerShdw>
                </a:effectLst>
              </a:defRPr>
            </a:lvl1pPr>
            <a:lvl2pPr>
              <a:defRPr sz="2800" b="1">
                <a:solidFill>
                  <a:schemeClr val="tx1"/>
                </a:solidFill>
                <a:effectLst>
                  <a:outerShdw blurRad="38100" dist="38100" dir="2700000" algn="tl">
                    <a:srgbClr val="000000">
                      <a:alpha val="43137"/>
                    </a:srgbClr>
                  </a:outerShdw>
                </a:effectLst>
              </a:defRPr>
            </a:lvl2pPr>
            <a:lvl3pPr>
              <a:defRPr sz="2400" b="1">
                <a:solidFill>
                  <a:schemeClr val="tx1"/>
                </a:solidFill>
                <a:effectLst>
                  <a:outerShdw blurRad="38100" dist="38100" dir="2700000" algn="tl">
                    <a:srgbClr val="000000">
                      <a:alpha val="43137"/>
                    </a:srgbClr>
                  </a:outerShdw>
                </a:effectLst>
              </a:defRPr>
            </a:lvl3pPr>
            <a:lvl4pPr>
              <a:defRPr sz="1800" b="1">
                <a:solidFill>
                  <a:schemeClr val="tx1"/>
                </a:solidFill>
                <a:effectLst>
                  <a:outerShdw blurRad="38100" dist="38100" dir="2700000" algn="tl">
                    <a:srgbClr val="000000">
                      <a:alpha val="43137"/>
                    </a:srgbClr>
                  </a:outerShdw>
                </a:effectLst>
              </a:defRPr>
            </a:lvl4pPr>
            <a:lvl5pPr>
              <a:defRPr sz="1800" b="1">
                <a:solidFill>
                  <a:schemeClr val="tx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0" y="6322469"/>
            <a:ext cx="12192000" cy="535531"/>
          </a:xfrm>
        </p:spPr>
        <p:txBody>
          <a:bodyPr anchor="b">
            <a:spAutoFit/>
          </a:bodyPr>
          <a:lstStyle>
            <a:lvl1pPr>
              <a:defRPr sz="3200" b="1">
                <a:solidFill>
                  <a:schemeClr val="accent2">
                    <a:lumMod val="40000"/>
                    <a:lumOff val="6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1300630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12726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sz="3375" b="1" kern="1200">
          <a:solidFill>
            <a:schemeClr val="bg1"/>
          </a:solidFill>
          <a:effectLst>
            <a:outerShdw blurRad="38100" dist="38100" dir="2700000" algn="tl">
              <a:srgbClr val="000000">
                <a:alpha val="43137"/>
              </a:srgb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3200" b="1" kern="1200">
          <a:solidFill>
            <a:schemeClr val="tx1"/>
          </a:solidFill>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sz="2800" b="1" kern="1200">
          <a:solidFill>
            <a:schemeClr val="tx1"/>
          </a:solidFill>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sz="2400" b="1" kern="1200">
          <a:solidFill>
            <a:schemeClr val="tx1"/>
          </a:solidFill>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sz="1800" b="1" kern="1200">
          <a:solidFill>
            <a:schemeClr val="tx1"/>
          </a:solidFill>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sz="1800" b="1"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08915"/>
            <a:ext cx="12192001" cy="1049085"/>
          </a:xfrm>
          <a:solidFill>
            <a:srgbClr val="C0BBA6">
              <a:alpha val="30000"/>
            </a:srgbClr>
          </a:solidFill>
        </p:spPr>
        <p:txBody>
          <a:bodyPr/>
          <a:lstStyle/>
          <a:p>
            <a:r>
              <a:rPr lang="en-US" sz="8800" dirty="0"/>
              <a:t>His Majesty</a:t>
            </a:r>
            <a:endParaRPr lang="en-US" sz="9600" dirty="0">
              <a:solidFill>
                <a:srgbClr val="FFDDDC"/>
              </a:solidFill>
            </a:endParaRPr>
          </a:p>
        </p:txBody>
      </p:sp>
      <p:sp>
        <p:nvSpPr>
          <p:cNvPr id="3" name="Subtitle 2"/>
          <p:cNvSpPr>
            <a:spLocks noGrp="1"/>
          </p:cNvSpPr>
          <p:nvPr>
            <p:ph type="subTitle" idx="1"/>
          </p:nvPr>
        </p:nvSpPr>
        <p:spPr/>
        <p:txBody>
          <a:bodyPr/>
          <a:lstStyle/>
          <a:p>
            <a:pPr lvl="0"/>
            <a:r>
              <a:rPr lang="en-US" dirty="0" smtClean="0"/>
              <a:t>03-01-26</a:t>
            </a:r>
          </a:p>
        </p:txBody>
      </p:sp>
    </p:spTree>
    <p:extLst>
      <p:ext uri="{BB962C8B-B14F-4D97-AF65-F5344CB8AC3E}">
        <p14:creationId xmlns:p14="http://schemas.microsoft.com/office/powerpoint/2010/main" val="42722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Jesus</a:t>
            </a:r>
          </a:p>
        </p:txBody>
      </p:sp>
      <p:sp>
        <p:nvSpPr>
          <p:cNvPr id="3" name="Content Placeholder 2"/>
          <p:cNvSpPr>
            <a:spLocks noGrp="1"/>
          </p:cNvSpPr>
          <p:nvPr>
            <p:ph idx="1"/>
          </p:nvPr>
        </p:nvSpPr>
        <p:spPr/>
        <p:txBody>
          <a:bodyPr>
            <a:normAutofit/>
          </a:bodyPr>
          <a:lstStyle/>
          <a:p>
            <a:pPr lvl="0"/>
            <a:r>
              <a:rPr lang="en-US" dirty="0" smtClean="0"/>
              <a:t>Mark 6:1-6 </a:t>
            </a:r>
            <a:r>
              <a:rPr lang="en-US" baseline="30000" dirty="0" smtClean="0"/>
              <a:t>ERV </a:t>
            </a:r>
          </a:p>
          <a:p>
            <a:pPr lvl="1"/>
            <a:r>
              <a:rPr lang="en-US" baseline="30000" dirty="0" smtClean="0"/>
              <a:t>1</a:t>
            </a:r>
            <a:r>
              <a:rPr lang="en-US" dirty="0" smtClean="0"/>
              <a:t>Jesus left and went back to his hometown. His followers went with him. </a:t>
            </a:r>
            <a:r>
              <a:rPr lang="en-US" baseline="30000" dirty="0" smtClean="0"/>
              <a:t>2</a:t>
            </a:r>
            <a:r>
              <a:rPr lang="en-US" dirty="0" smtClean="0"/>
              <a:t>On the Sabbath day Jesus taught in the synagogue, and many people heard him. They were amazed and said, “Where did this man get this teaching? How did he get such wisdom? Who gave it to him? And where did he get the power to do miracles? </a:t>
            </a:r>
            <a:r>
              <a:rPr lang="en-US" baseline="30000" dirty="0" smtClean="0"/>
              <a:t>3</a:t>
            </a:r>
            <a:r>
              <a:rPr lang="en-US" dirty="0" smtClean="0"/>
              <a:t>Isn’t he just the carpenter we know—Mary’s son, the brother of James, </a:t>
            </a:r>
            <a:r>
              <a:rPr lang="en-US" dirty="0" err="1" smtClean="0"/>
              <a:t>Joses</a:t>
            </a:r>
            <a:r>
              <a:rPr lang="en-US" dirty="0" smtClean="0"/>
              <a:t>, Judas, and Simon? And don’t his sisters still live here in town?” So they had a problem accepting him. </a:t>
            </a:r>
          </a:p>
        </p:txBody>
      </p:sp>
    </p:spTree>
    <p:extLst>
      <p:ext uri="{BB962C8B-B14F-4D97-AF65-F5344CB8AC3E}">
        <p14:creationId xmlns:p14="http://schemas.microsoft.com/office/powerpoint/2010/main" val="284862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Jesus</a:t>
            </a:r>
          </a:p>
        </p:txBody>
      </p:sp>
      <p:sp>
        <p:nvSpPr>
          <p:cNvPr id="3" name="Content Placeholder 2"/>
          <p:cNvSpPr>
            <a:spLocks noGrp="1"/>
          </p:cNvSpPr>
          <p:nvPr>
            <p:ph idx="1"/>
          </p:nvPr>
        </p:nvSpPr>
        <p:spPr/>
        <p:txBody>
          <a:bodyPr>
            <a:normAutofit/>
          </a:bodyPr>
          <a:lstStyle/>
          <a:p>
            <a:pPr lvl="0"/>
            <a:r>
              <a:rPr lang="en-US" dirty="0" smtClean="0"/>
              <a:t>Mark 6:1-6 </a:t>
            </a:r>
            <a:r>
              <a:rPr lang="en-US" baseline="30000" dirty="0" smtClean="0"/>
              <a:t>ERV </a:t>
            </a:r>
            <a:r>
              <a:rPr lang="en-US" dirty="0" smtClean="0"/>
              <a:t> </a:t>
            </a:r>
          </a:p>
          <a:p>
            <a:pPr lvl="1"/>
            <a:r>
              <a:rPr lang="en-US" baseline="30000" dirty="0" smtClean="0"/>
              <a:t>4</a:t>
            </a:r>
            <a:r>
              <a:rPr lang="en-US" dirty="0" smtClean="0"/>
              <a:t>Then Jesus said to them, “People everywhere give honor to a prophet, except in his own town, with his own people, or in his home.” </a:t>
            </a:r>
            <a:r>
              <a:rPr lang="en-US" baseline="30000" dirty="0" smtClean="0"/>
              <a:t>5</a:t>
            </a:r>
            <a:r>
              <a:rPr lang="en-US" dirty="0" smtClean="0"/>
              <a:t>Jesus was not able to do any miracles there except the healing of some sick people by laying his hands on them. </a:t>
            </a:r>
            <a:r>
              <a:rPr lang="en-US" baseline="30000" dirty="0" smtClean="0"/>
              <a:t>6</a:t>
            </a:r>
            <a:r>
              <a:rPr lang="en-US" dirty="0" smtClean="0"/>
              <a:t>He was surprised that the people there had no faith. Then he went to other villages in that area and taught.</a:t>
            </a:r>
          </a:p>
        </p:txBody>
      </p:sp>
    </p:spTree>
    <p:extLst>
      <p:ext uri="{BB962C8B-B14F-4D97-AF65-F5344CB8AC3E}">
        <p14:creationId xmlns:p14="http://schemas.microsoft.com/office/powerpoint/2010/main" val="19190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03" y="2306320"/>
            <a:ext cx="12058261" cy="4551680"/>
          </a:xfrm>
        </p:spPr>
        <p:txBody>
          <a:bodyPr>
            <a:normAutofit/>
          </a:bodyPr>
          <a:lstStyle/>
          <a:p>
            <a:pPr marL="227013" lvl="0" indent="4763"/>
            <a:r>
              <a:rPr lang="en-US" sz="5400" i="1" dirty="0" smtClean="0">
                <a:solidFill>
                  <a:srgbClr val="463500"/>
                </a:solidFill>
              </a:rPr>
              <a:t>The Bible reminds us that true reverence </a:t>
            </a:r>
            <a:r>
              <a:rPr lang="en-US" sz="5400" i="1" dirty="0" smtClean="0">
                <a:solidFill>
                  <a:srgbClr val="463500"/>
                </a:solidFill>
              </a:rPr>
              <a:t>[</a:t>
            </a:r>
            <a:r>
              <a:rPr lang="en-US" sz="5400" i="1" u="sng" dirty="0" smtClean="0">
                <a:solidFill>
                  <a:srgbClr val="463500"/>
                </a:solidFill>
              </a:rPr>
              <a:t>AWE</a:t>
            </a:r>
            <a:r>
              <a:rPr lang="en-US" sz="5400" i="1" dirty="0" smtClean="0">
                <a:solidFill>
                  <a:srgbClr val="463500"/>
                </a:solidFill>
              </a:rPr>
              <a:t>] means </a:t>
            </a:r>
            <a:r>
              <a:rPr lang="en-US" sz="5400" i="1" dirty="0" smtClean="0">
                <a:solidFill>
                  <a:srgbClr val="463500"/>
                </a:solidFill>
              </a:rPr>
              <a:t>loving what He loves, hating what He hates, and choosing obedience even when it’s hard. </a:t>
            </a:r>
          </a:p>
          <a:p>
            <a:pPr marL="227013" lvl="0" indent="4763" algn="r">
              <a:tabLst>
                <a:tab pos="1770063" algn="l"/>
                <a:tab pos="11769725" algn="r"/>
              </a:tabLst>
            </a:pPr>
            <a:r>
              <a:rPr lang="en-US" sz="5400" dirty="0" smtClean="0">
                <a:solidFill>
                  <a:schemeClr val="tx1"/>
                </a:solidFill>
              </a:rPr>
              <a:t>	</a:t>
            </a:r>
            <a:r>
              <a:rPr lang="en-US" sz="5400" dirty="0" smtClean="0">
                <a:solidFill>
                  <a:srgbClr val="463500"/>
                </a:solidFill>
              </a:rPr>
              <a:t>- </a:t>
            </a:r>
            <a:r>
              <a:rPr lang="en-US" sz="5400" dirty="0">
                <a:solidFill>
                  <a:srgbClr val="463500"/>
                </a:solidFill>
              </a:rPr>
              <a:t>John Bevere</a:t>
            </a:r>
          </a:p>
          <a:p>
            <a:pPr lvl="0"/>
            <a:endParaRPr lang="en-US" sz="5400" dirty="0"/>
          </a:p>
          <a:p>
            <a:pPr marL="798513" lvl="0" indent="-571500" algn="r">
              <a:buFontTx/>
              <a:buChar char="-"/>
            </a:pPr>
            <a:endParaRPr lang="en-US" sz="5400" dirty="0" smtClean="0">
              <a:solidFill>
                <a:schemeClr val="tx1"/>
              </a:solidFill>
            </a:endParaRPr>
          </a:p>
        </p:txBody>
      </p:sp>
    </p:spTree>
    <p:extLst>
      <p:ext uri="{BB962C8B-B14F-4D97-AF65-F5344CB8AC3E}">
        <p14:creationId xmlns:p14="http://schemas.microsoft.com/office/powerpoint/2010/main" val="3790345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	Majestic in Creation</a:t>
            </a:r>
            <a:endParaRPr lang="en-US" dirty="0"/>
          </a:p>
        </p:txBody>
      </p:sp>
      <p:sp>
        <p:nvSpPr>
          <p:cNvPr id="3" name="Content Placeholder 2"/>
          <p:cNvSpPr>
            <a:spLocks noGrp="1"/>
          </p:cNvSpPr>
          <p:nvPr>
            <p:ph idx="1"/>
          </p:nvPr>
        </p:nvSpPr>
        <p:spPr/>
        <p:txBody>
          <a:bodyPr>
            <a:normAutofit/>
          </a:bodyPr>
          <a:lstStyle/>
          <a:p>
            <a:pPr lvl="0"/>
            <a:r>
              <a:rPr lang="en-US" dirty="0" smtClean="0"/>
              <a:t>John 1:1-5 </a:t>
            </a:r>
            <a:r>
              <a:rPr lang="en-US" baseline="30000" dirty="0" smtClean="0"/>
              <a:t>ERV </a:t>
            </a:r>
            <a:endParaRPr lang="en-US" dirty="0" smtClean="0"/>
          </a:p>
          <a:p>
            <a:pPr lvl="1"/>
            <a:r>
              <a:rPr lang="en-US" baseline="30000" dirty="0" smtClean="0"/>
              <a:t>1</a:t>
            </a:r>
            <a:r>
              <a:rPr lang="en-US" dirty="0" smtClean="0"/>
              <a:t>Before the world began, the Word was there. The Word was with God, and the Word was God. </a:t>
            </a:r>
            <a:r>
              <a:rPr lang="en-US" baseline="30000" dirty="0" smtClean="0"/>
              <a:t>2</a:t>
            </a:r>
            <a:r>
              <a:rPr lang="en-US" dirty="0" smtClean="0"/>
              <a:t>He was there with God in the beginning. </a:t>
            </a:r>
            <a:r>
              <a:rPr lang="en-US" baseline="30000" dirty="0" smtClean="0"/>
              <a:t>3</a:t>
            </a:r>
            <a:r>
              <a:rPr lang="en-US" dirty="0" smtClean="0"/>
              <a:t>Everything was made through him, and nothing was made without him. </a:t>
            </a:r>
            <a:r>
              <a:rPr lang="en-US" baseline="30000" dirty="0" smtClean="0"/>
              <a:t>4</a:t>
            </a:r>
            <a:r>
              <a:rPr lang="en-US" dirty="0" smtClean="0"/>
              <a:t>In him there was life, and that life was a light for the people of the world. </a:t>
            </a:r>
            <a:r>
              <a:rPr lang="en-US" baseline="30000" dirty="0" smtClean="0"/>
              <a:t>5</a:t>
            </a:r>
            <a:r>
              <a:rPr lang="en-US" dirty="0" smtClean="0"/>
              <a:t>The light shines in the darkness, and the darkness has not defeated it.</a:t>
            </a:r>
          </a:p>
        </p:txBody>
      </p:sp>
    </p:spTree>
    <p:extLst>
      <p:ext uri="{BB962C8B-B14F-4D97-AF65-F5344CB8AC3E}">
        <p14:creationId xmlns:p14="http://schemas.microsoft.com/office/powerpoint/2010/main" val="348289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	Majestic in Creation</a:t>
            </a:r>
            <a:endParaRPr lang="en-US" dirty="0"/>
          </a:p>
        </p:txBody>
      </p:sp>
      <p:sp>
        <p:nvSpPr>
          <p:cNvPr id="3" name="Content Placeholder 2"/>
          <p:cNvSpPr>
            <a:spLocks noGrp="1"/>
          </p:cNvSpPr>
          <p:nvPr>
            <p:ph idx="1"/>
          </p:nvPr>
        </p:nvSpPr>
        <p:spPr/>
        <p:txBody>
          <a:bodyPr>
            <a:normAutofit/>
          </a:bodyPr>
          <a:lstStyle/>
          <a:p>
            <a:pPr lvl="0"/>
            <a:r>
              <a:rPr lang="en-US" dirty="0" smtClean="0"/>
              <a:t>Colossians 1:15–18 </a:t>
            </a:r>
            <a:r>
              <a:rPr lang="en-US" baseline="30000" dirty="0" smtClean="0"/>
              <a:t>ERV </a:t>
            </a:r>
            <a:endParaRPr lang="en-US" dirty="0" smtClean="0"/>
          </a:p>
          <a:p>
            <a:pPr lvl="1"/>
            <a:r>
              <a:rPr lang="en-US" baseline="30000" dirty="0" smtClean="0"/>
              <a:t>15</a:t>
            </a:r>
            <a:r>
              <a:rPr lang="en-US" dirty="0" smtClean="0"/>
              <a:t>No one can see God, but the Son is exactly like God. He rules over everything that has been made. </a:t>
            </a:r>
            <a:r>
              <a:rPr lang="en-US" baseline="30000" dirty="0" smtClean="0"/>
              <a:t>16</a:t>
            </a:r>
            <a:r>
              <a:rPr lang="en-US" dirty="0" smtClean="0"/>
              <a:t>Through his power all things were made: things in heaven and on earth, seen and not seen — all spiritual rulers, lords, powers, and authorities. Everything was made through him and for him. </a:t>
            </a:r>
            <a:r>
              <a:rPr lang="en-US" baseline="30000" dirty="0" smtClean="0"/>
              <a:t>17</a:t>
            </a:r>
            <a:r>
              <a:rPr lang="en-US" dirty="0" smtClean="0"/>
              <a:t>The Son was there before anything was made. And all things continue because of him. </a:t>
            </a:r>
            <a:r>
              <a:rPr lang="en-US" baseline="30000" dirty="0" smtClean="0"/>
              <a:t>18</a:t>
            </a:r>
            <a:r>
              <a:rPr lang="en-US" dirty="0" smtClean="0"/>
              <a:t>He is the head of the body, which is the church. He is the beginning of everything else. And he is the first among all who will be raised from death. So in everything he is most important.</a:t>
            </a:r>
          </a:p>
        </p:txBody>
      </p:sp>
    </p:spTree>
    <p:extLst>
      <p:ext uri="{BB962C8B-B14F-4D97-AF65-F5344CB8AC3E}">
        <p14:creationId xmlns:p14="http://schemas.microsoft.com/office/powerpoint/2010/main" val="267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I.	Majestic in Creation</a:t>
            </a:r>
            <a:endParaRPr lang="en-US" dirty="0"/>
          </a:p>
        </p:txBody>
      </p:sp>
      <p:sp>
        <p:nvSpPr>
          <p:cNvPr id="3" name="Content Placeholder 2"/>
          <p:cNvSpPr>
            <a:spLocks noGrp="1"/>
          </p:cNvSpPr>
          <p:nvPr>
            <p:ph idx="1"/>
          </p:nvPr>
        </p:nvSpPr>
        <p:spPr/>
        <p:txBody>
          <a:bodyPr/>
          <a:lstStyle/>
          <a:p>
            <a:pPr lvl="0"/>
            <a:r>
              <a:rPr lang="en-US" sz="4800" dirty="0" smtClean="0"/>
              <a:t>These passages </a:t>
            </a:r>
            <a:r>
              <a:rPr lang="en-US" sz="4400" dirty="0">
                <a:solidFill>
                  <a:schemeClr val="tx1"/>
                </a:solidFill>
              </a:rPr>
              <a:t>reveal</a:t>
            </a:r>
            <a:r>
              <a:rPr lang="en-US" sz="4800" dirty="0" smtClean="0"/>
              <a:t>:</a:t>
            </a:r>
          </a:p>
          <a:p>
            <a:pPr marL="1082675" lvl="2" indent="-454025"/>
            <a:r>
              <a:rPr lang="en-US" sz="4800" i="0" dirty="0" smtClean="0"/>
              <a:t>•	His supremacy over creation</a:t>
            </a:r>
          </a:p>
          <a:p>
            <a:pPr marL="1082675" lvl="2" indent="-454025"/>
            <a:r>
              <a:rPr lang="en-US" sz="4800" i="0" dirty="0" smtClean="0"/>
              <a:t>•	His eternal existence</a:t>
            </a:r>
          </a:p>
          <a:p>
            <a:pPr marL="1082675" lvl="2" indent="-454025"/>
            <a:r>
              <a:rPr lang="en-US" sz="4800" i="0" dirty="0" smtClean="0"/>
              <a:t>•	His authority over the Church</a:t>
            </a:r>
          </a:p>
        </p:txBody>
      </p:sp>
    </p:spTree>
    <p:extLst>
      <p:ext uri="{BB962C8B-B14F-4D97-AF65-F5344CB8AC3E}">
        <p14:creationId xmlns:p14="http://schemas.microsoft.com/office/powerpoint/2010/main" val="23803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2. 	Majestic in Glory</a:t>
            </a:r>
            <a:endParaRPr lang="en-US" dirty="0"/>
          </a:p>
        </p:txBody>
      </p:sp>
      <p:sp>
        <p:nvSpPr>
          <p:cNvPr id="3" name="Content Placeholder 2"/>
          <p:cNvSpPr>
            <a:spLocks noGrp="1"/>
          </p:cNvSpPr>
          <p:nvPr>
            <p:ph idx="1"/>
          </p:nvPr>
        </p:nvSpPr>
        <p:spPr/>
        <p:txBody>
          <a:bodyPr>
            <a:normAutofit/>
          </a:bodyPr>
          <a:lstStyle/>
          <a:p>
            <a:pPr lvl="0"/>
            <a:r>
              <a:rPr lang="en-US" dirty="0" smtClean="0"/>
              <a:t>Philippians 2:9–11 </a:t>
            </a:r>
            <a:r>
              <a:rPr lang="en-US" baseline="30000" dirty="0" smtClean="0"/>
              <a:t>ERV </a:t>
            </a:r>
          </a:p>
          <a:p>
            <a:pPr lvl="1"/>
            <a:r>
              <a:rPr lang="en-US" baseline="30000" dirty="0" smtClean="0"/>
              <a:t>9</a:t>
            </a:r>
            <a:r>
              <a:rPr lang="en-US" dirty="0" smtClean="0"/>
              <a:t>So God raised him up to the most important place and gave him the name that is greater than any other name. </a:t>
            </a:r>
            <a:r>
              <a:rPr lang="en-US" baseline="30000" dirty="0" smtClean="0"/>
              <a:t>10</a:t>
            </a:r>
            <a:r>
              <a:rPr lang="en-US" dirty="0" smtClean="0"/>
              <a:t>God did this so that every person will bow down to honor the name of Jesus. Everyone in heaven, on earth, and under the earth will bow. </a:t>
            </a:r>
            <a:r>
              <a:rPr lang="en-US" baseline="30000" dirty="0" smtClean="0"/>
              <a:t>11</a:t>
            </a:r>
            <a:r>
              <a:rPr lang="en-US" dirty="0" smtClean="0"/>
              <a:t>They will all confess, “Jesus Christ is Lord,” and this will bring glory to God the Father.</a:t>
            </a:r>
          </a:p>
        </p:txBody>
      </p:sp>
    </p:spTree>
    <p:extLst>
      <p:ext uri="{BB962C8B-B14F-4D97-AF65-F5344CB8AC3E}">
        <p14:creationId xmlns:p14="http://schemas.microsoft.com/office/powerpoint/2010/main" val="39616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2. 	Majestic in Glory</a:t>
            </a:r>
            <a:endParaRPr lang="en-US" dirty="0"/>
          </a:p>
        </p:txBody>
      </p:sp>
      <p:sp>
        <p:nvSpPr>
          <p:cNvPr id="3" name="Content Placeholder 2"/>
          <p:cNvSpPr>
            <a:spLocks noGrp="1"/>
          </p:cNvSpPr>
          <p:nvPr>
            <p:ph idx="1"/>
          </p:nvPr>
        </p:nvSpPr>
        <p:spPr/>
        <p:txBody>
          <a:bodyPr>
            <a:normAutofit/>
          </a:bodyPr>
          <a:lstStyle/>
          <a:p>
            <a:pPr lvl="0"/>
            <a:r>
              <a:rPr lang="en-US" sz="4400" dirty="0" smtClean="0"/>
              <a:t>His majesty is:</a:t>
            </a:r>
          </a:p>
          <a:p>
            <a:pPr marL="1082675" lvl="2" indent="-454025"/>
            <a:r>
              <a:rPr lang="en-US" sz="4800" i="0" dirty="0"/>
              <a:t>•	Recognized in Heaven</a:t>
            </a:r>
          </a:p>
          <a:p>
            <a:pPr marL="1082675" lvl="2" indent="-454025"/>
            <a:r>
              <a:rPr lang="en-US" sz="4800" i="0" dirty="0"/>
              <a:t>•	Acknowledged on Earth</a:t>
            </a:r>
          </a:p>
          <a:p>
            <a:pPr marL="1082675" lvl="2" indent="-454025"/>
            <a:r>
              <a:rPr lang="en-US" sz="4800" i="0" dirty="0"/>
              <a:t>•	Confessed by all creation</a:t>
            </a:r>
          </a:p>
        </p:txBody>
      </p:sp>
    </p:spTree>
    <p:extLst>
      <p:ext uri="{BB962C8B-B14F-4D97-AF65-F5344CB8AC3E}">
        <p14:creationId xmlns:p14="http://schemas.microsoft.com/office/powerpoint/2010/main" val="17544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3. 	Majestic in Worship</a:t>
            </a:r>
            <a:endParaRPr lang="en-US" dirty="0"/>
          </a:p>
        </p:txBody>
      </p:sp>
      <p:sp>
        <p:nvSpPr>
          <p:cNvPr id="3" name="Content Placeholder 2"/>
          <p:cNvSpPr>
            <a:spLocks noGrp="1"/>
          </p:cNvSpPr>
          <p:nvPr>
            <p:ph idx="1"/>
          </p:nvPr>
        </p:nvSpPr>
        <p:spPr/>
        <p:txBody>
          <a:bodyPr>
            <a:normAutofit/>
          </a:bodyPr>
          <a:lstStyle/>
          <a:p>
            <a:r>
              <a:rPr lang="en-US" sz="4000" dirty="0" smtClean="0"/>
              <a:t>Revelation 5:12–13 </a:t>
            </a:r>
            <a:r>
              <a:rPr lang="en-US" sz="4000" baseline="30000" dirty="0" smtClean="0"/>
              <a:t>ERV </a:t>
            </a:r>
          </a:p>
          <a:p>
            <a:pPr lvl="1"/>
            <a:r>
              <a:rPr lang="en-US" sz="3600" baseline="30000" dirty="0" smtClean="0"/>
              <a:t>12</a:t>
            </a:r>
            <a:r>
              <a:rPr lang="en-US" sz="3600" dirty="0" smtClean="0"/>
              <a:t>The angels said in a loud voice, “All power, wealth, wisdom, and strength belong to the Lamb who was killed. He is worthy to receive honor, glory, and praise!” </a:t>
            </a:r>
            <a:r>
              <a:rPr lang="en-US" sz="3600" baseline="30000" dirty="0" smtClean="0"/>
              <a:t>13</a:t>
            </a:r>
            <a:r>
              <a:rPr lang="en-US" sz="3600" dirty="0" smtClean="0"/>
              <a:t>Then I heard every created being that is in heaven and on earth and under the earth and in the sea, everything in all these places, saying, “All praise and honor and glory and power forever and ever to the one who sits on the throne and to the Lamb!”</a:t>
            </a:r>
            <a:endParaRPr lang="en-US" sz="3200" i="0" dirty="0"/>
          </a:p>
        </p:txBody>
      </p:sp>
    </p:spTree>
    <p:extLst>
      <p:ext uri="{BB962C8B-B14F-4D97-AF65-F5344CB8AC3E}">
        <p14:creationId xmlns:p14="http://schemas.microsoft.com/office/powerpoint/2010/main" val="41200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3. 	Majestic in Worship</a:t>
            </a:r>
            <a:endParaRPr lang="en-US" dirty="0"/>
          </a:p>
        </p:txBody>
      </p:sp>
      <p:sp>
        <p:nvSpPr>
          <p:cNvPr id="3" name="Content Placeholder 2"/>
          <p:cNvSpPr>
            <a:spLocks noGrp="1"/>
          </p:cNvSpPr>
          <p:nvPr>
            <p:ph idx="1"/>
          </p:nvPr>
        </p:nvSpPr>
        <p:spPr/>
        <p:txBody>
          <a:bodyPr>
            <a:normAutofit/>
          </a:bodyPr>
          <a:lstStyle/>
          <a:p>
            <a:pPr lvl="0"/>
            <a:r>
              <a:rPr lang="en-US" sz="4400" dirty="0" smtClean="0"/>
              <a:t>Heaven’s worship centers on:</a:t>
            </a:r>
          </a:p>
          <a:p>
            <a:pPr marL="1082675" lvl="2" indent="-454025"/>
            <a:r>
              <a:rPr lang="en-US" sz="4800" i="0" dirty="0"/>
              <a:t>•	His worthiness</a:t>
            </a:r>
          </a:p>
          <a:p>
            <a:pPr marL="1082675" lvl="2" indent="-454025"/>
            <a:r>
              <a:rPr lang="en-US" sz="4800" i="0" dirty="0"/>
              <a:t>•	His sacrifice</a:t>
            </a:r>
          </a:p>
          <a:p>
            <a:pPr marL="1082675" lvl="2" indent="-454025"/>
            <a:r>
              <a:rPr lang="en-US" sz="4800" i="0" dirty="0"/>
              <a:t>•	His eternal reign</a:t>
            </a:r>
          </a:p>
        </p:txBody>
      </p:sp>
    </p:spTree>
    <p:extLst>
      <p:ext uri="{BB962C8B-B14F-4D97-AF65-F5344CB8AC3E}">
        <p14:creationId xmlns:p14="http://schemas.microsoft.com/office/powerpoint/2010/main" val="987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Jesus</a:t>
            </a:r>
            <a:endParaRPr lang="en-US" dirty="0"/>
          </a:p>
        </p:txBody>
      </p:sp>
      <p:sp>
        <p:nvSpPr>
          <p:cNvPr id="3" name="Content Placeholder 2"/>
          <p:cNvSpPr>
            <a:spLocks noGrp="1"/>
          </p:cNvSpPr>
          <p:nvPr>
            <p:ph idx="1"/>
          </p:nvPr>
        </p:nvSpPr>
        <p:spPr/>
        <p:txBody>
          <a:bodyPr>
            <a:normAutofit/>
          </a:bodyPr>
          <a:lstStyle/>
          <a:p>
            <a:pPr lvl="0"/>
            <a:r>
              <a:rPr lang="en-US" dirty="0" smtClean="0"/>
              <a:t>Hebrews 1:3 </a:t>
            </a:r>
            <a:r>
              <a:rPr lang="en-US" baseline="30000" dirty="0" smtClean="0"/>
              <a:t>ERV </a:t>
            </a:r>
          </a:p>
          <a:p>
            <a:pPr lvl="1"/>
            <a:r>
              <a:rPr lang="en-US" baseline="30000" dirty="0" smtClean="0"/>
              <a:t>3</a:t>
            </a:r>
            <a:r>
              <a:rPr lang="en-US" dirty="0" smtClean="0"/>
              <a:t>The Son shows the glory of God. He is a perfect copy of God’s nature, and he holds everything together by his powerful command. The Son made people clean from their sins. Then he sat down at the right side of God, the Great One in heaven.</a:t>
            </a:r>
          </a:p>
          <a:p>
            <a:pPr lvl="0"/>
            <a:r>
              <a:rPr lang="en-US" sz="4400" dirty="0"/>
              <a:t>Jesus is:</a:t>
            </a:r>
          </a:p>
          <a:p>
            <a:pPr marL="1082675" lvl="2" indent="-454025"/>
            <a:r>
              <a:rPr lang="en-US" sz="4800" i="0" dirty="0"/>
              <a:t>•	The visible glory of the invisible God</a:t>
            </a:r>
          </a:p>
          <a:p>
            <a:pPr marL="1082675" lvl="2" indent="-454025"/>
            <a:r>
              <a:rPr lang="en-US" sz="4800" i="0" dirty="0"/>
              <a:t>•	Sustainer of all creation</a:t>
            </a:r>
          </a:p>
          <a:p>
            <a:pPr marL="1082675" lvl="2" indent="-454025"/>
            <a:r>
              <a:rPr lang="en-US" sz="4800" i="0" dirty="0"/>
              <a:t>•	Seated in royal authority</a:t>
            </a:r>
          </a:p>
          <a:p>
            <a:pPr lvl="1"/>
            <a:endParaRPr lang="en-US" dirty="0" smtClean="0"/>
          </a:p>
        </p:txBody>
      </p:sp>
    </p:spTree>
    <p:extLst>
      <p:ext uri="{BB962C8B-B14F-4D97-AF65-F5344CB8AC3E}">
        <p14:creationId xmlns:p14="http://schemas.microsoft.com/office/powerpoint/2010/main" val="261630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0_2303_Hungr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B13F894-1035-4604-829C-713BF5712803}" vid="{E6107161-2565-4305-9839-C7B5C7A20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2602_PureLove</Template>
  <TotalTime>5839</TotalTime>
  <Words>704</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10_2303_Hungry</vt:lpstr>
      <vt:lpstr>His Majesty</vt:lpstr>
      <vt:lpstr>I. Majestic in Creation</vt:lpstr>
      <vt:lpstr>I. Majestic in Creation</vt:lpstr>
      <vt:lpstr>I. Majestic in Creation</vt:lpstr>
      <vt:lpstr>2.  Majestic in Glory</vt:lpstr>
      <vt:lpstr>2.  Majestic in Glory</vt:lpstr>
      <vt:lpstr>3.  Majestic in Worship</vt:lpstr>
      <vt:lpstr>3.  Majestic in Worship</vt:lpstr>
      <vt:lpstr>The Real Jesus</vt:lpstr>
      <vt:lpstr>The Real Jesus</vt:lpstr>
      <vt:lpstr>The Real Jesus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 Majesty</dc:title>
  <dc:creator>Ron Proper</dc:creator>
  <cp:lastModifiedBy>Ron Proper</cp:lastModifiedBy>
  <cp:revision>73</cp:revision>
  <dcterms:created xsi:type="dcterms:W3CDTF">2026-01-20T23:29:33Z</dcterms:created>
  <dcterms:modified xsi:type="dcterms:W3CDTF">2026-02-27T16:12:55Z</dcterms:modified>
</cp:coreProperties>
</file>