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6" r:id="rId3"/>
    <p:sldId id="276" r:id="rId4"/>
    <p:sldId id="258" r:id="rId5"/>
    <p:sldId id="259" r:id="rId6"/>
    <p:sldId id="274" r:id="rId7"/>
    <p:sldId id="282" r:id="rId8"/>
    <p:sldId id="269" r:id="rId9"/>
    <p:sldId id="268" r:id="rId10"/>
    <p:sldId id="270" r:id="rId11"/>
    <p:sldId id="275" r:id="rId12"/>
    <p:sldId id="263" r:id="rId13"/>
    <p:sldId id="271" r:id="rId14"/>
    <p:sldId id="272" r:id="rId15"/>
    <p:sldId id="264" r:id="rId16"/>
    <p:sldId id="280" r:id="rId17"/>
    <p:sldId id="265" r:id="rId18"/>
    <p:sldId id="266" r:id="rId19"/>
    <p:sldId id="277" r:id="rId20"/>
    <p:sldId id="267" r:id="rId21"/>
    <p:sldId id="278" r:id="rId22"/>
    <p:sldId id="279" r:id="rId23"/>
    <p:sldId id="281"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73" autoAdjust="0"/>
  </p:normalViewPr>
  <p:slideViewPr>
    <p:cSldViewPr snapToGrid="0">
      <p:cViewPr varScale="1">
        <p:scale>
          <a:sx n="81" d="100"/>
          <a:sy n="81" d="100"/>
        </p:scale>
        <p:origin x="648" y="48"/>
      </p:cViewPr>
      <p:guideLst/>
    </p:cSldViewPr>
  </p:slideViewPr>
  <p:outlineViewPr>
    <p:cViewPr>
      <p:scale>
        <a:sx n="33" d="100"/>
        <a:sy n="33" d="100"/>
      </p:scale>
      <p:origin x="0" y="-1555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5049520"/>
            <a:ext cx="12191999" cy="1808479"/>
          </a:xfrm>
          <a:noFill/>
        </p:spPr>
        <p:txBody>
          <a:bodyPr vert="horz" lIns="91440" tIns="45720" rIns="91440" bIns="45720" rtlCol="0" anchor="ctr">
            <a:noAutofit/>
          </a:bodyPr>
          <a:lstStyle>
            <a:lvl1pPr algn="ctr">
              <a:lnSpc>
                <a:spcPct val="80000"/>
              </a:lnSpc>
              <a:defRPr lang="en-US" sz="7200" b="1" dirty="0">
                <a:solidFill>
                  <a:schemeClr val="bg2"/>
                </a:solidFill>
                <a:effectLst>
                  <a:outerShdw blurRad="38100" dist="38100" dir="2700000" algn="tl">
                    <a:srgbClr val="000000">
                      <a:alpha val="43137"/>
                    </a:srgbClr>
                  </a:outerShdw>
                </a:effectLst>
              </a:defRPr>
            </a:lvl1pPr>
          </a:lstStyle>
          <a:p>
            <a:pPr lvl="0" algn="ctr"/>
            <a:r>
              <a:rPr lang="en-US" smtClean="0"/>
              <a:t>Click to edit Master title style</a:t>
            </a:r>
            <a:endParaRPr lang="en-US" dirty="0"/>
          </a:p>
        </p:txBody>
      </p:sp>
      <p:sp>
        <p:nvSpPr>
          <p:cNvPr id="3" name="Subtitle 2"/>
          <p:cNvSpPr>
            <a:spLocks noGrp="1"/>
          </p:cNvSpPr>
          <p:nvPr>
            <p:ph type="subTitle" idx="1"/>
          </p:nvPr>
        </p:nvSpPr>
        <p:spPr>
          <a:xfrm>
            <a:off x="9122979" y="6101542"/>
            <a:ext cx="3069021" cy="756458"/>
          </a:xfrm>
        </p:spPr>
        <p:txBody>
          <a:bodyPr anchor="b">
            <a:noAutofit/>
          </a:bodyPr>
          <a:lstStyle>
            <a:lvl1pPr marL="0" indent="0" algn="r">
              <a:buNone/>
              <a:defRPr sz="2800" b="1">
                <a:solidFill>
                  <a:schemeClr val="bg2">
                    <a:lumMod val="75000"/>
                  </a:schemeClr>
                </a:solidFill>
                <a:effectLst>
                  <a:outerShdw blurRad="38100" dist="38100" dir="2700000" algn="tl">
                    <a:srgbClr val="000000">
                      <a:alpha val="43137"/>
                    </a:srgbClr>
                  </a:outerShdw>
                </a:effectLst>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smtClean="0"/>
              <a:t>Click to edit Master subtitle style</a:t>
            </a:r>
            <a:endParaRPr lang="en-US" dirty="0"/>
          </a:p>
        </p:txBody>
      </p:sp>
    </p:spTree>
    <p:extLst>
      <p:ext uri="{BB962C8B-B14F-4D97-AF65-F5344CB8AC3E}">
        <p14:creationId xmlns:p14="http://schemas.microsoft.com/office/powerpoint/2010/main" val="412873172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452"/>
            <a:ext cx="10099040" cy="893627"/>
          </a:xfrm>
          <a:solidFill>
            <a:schemeClr val="accent6">
              <a:lumMod val="20000"/>
              <a:lumOff val="80000"/>
              <a:alpha val="52000"/>
            </a:schemeClr>
          </a:solidFill>
        </p:spPr>
        <p:txBody>
          <a:bodyPr vert="horz" lIns="91440" tIns="45720" rIns="91440" bIns="45720" rtlCol="0" anchor="ctr">
            <a:noAutofit/>
          </a:bodyPr>
          <a:lstStyle>
            <a:lvl1pPr>
              <a:tabLst>
                <a:tab pos="800100" algn="l"/>
                <a:tab pos="6400800" algn="ctr"/>
                <a:tab pos="11718925" algn="r"/>
              </a:tabLst>
              <a:defRPr lang="en-US" sz="6600" dirty="0">
                <a:solidFill>
                  <a:schemeClr val="bg2">
                    <a:lumMod val="75000"/>
                  </a:schemeClr>
                </a:solidFill>
                <a:effectLst>
                  <a:outerShdw blurRad="50800" dist="38100" dir="2700000" algn="tl" rotWithShape="0">
                    <a:prstClr val="black">
                      <a:alpha val="75000"/>
                    </a:prstClr>
                  </a:outerShdw>
                </a:effectLst>
              </a:defRPr>
            </a:lvl1pPr>
          </a:lstStyle>
          <a:p>
            <a:pPr lvl="0"/>
            <a:r>
              <a:rPr lang="en-US" dirty="0" smtClean="0"/>
              <a:t>Click to edit Master title style</a:t>
            </a:r>
            <a:endParaRPr lang="en-US" dirty="0"/>
          </a:p>
        </p:txBody>
      </p:sp>
      <p:sp>
        <p:nvSpPr>
          <p:cNvPr id="3" name="Content Placeholder 2"/>
          <p:cNvSpPr>
            <a:spLocks noGrp="1"/>
          </p:cNvSpPr>
          <p:nvPr>
            <p:ph idx="1"/>
          </p:nvPr>
        </p:nvSpPr>
        <p:spPr>
          <a:xfrm>
            <a:off x="62203" y="894080"/>
            <a:ext cx="12058261" cy="5963920"/>
          </a:xfrm>
        </p:spPr>
        <p:txBody>
          <a:bodyPr>
            <a:normAutofit/>
          </a:bodyPr>
          <a:lstStyle>
            <a:lvl1pPr marL="6350" indent="-6350" algn="l" defTabSz="685800" rtl="0" eaLnBrk="1" latinLnBrk="0" hangingPunct="1">
              <a:lnSpc>
                <a:spcPct val="85000"/>
              </a:lnSpc>
              <a:spcBef>
                <a:spcPts val="0"/>
              </a:spcBef>
              <a:spcAft>
                <a:spcPts val="1200"/>
              </a:spcAft>
              <a:buFont typeface="Arial" panose="020B0604020202020204" pitchFamily="34" charset="0"/>
              <a:buNone/>
              <a:tabLst>
                <a:tab pos="1770063" algn="l"/>
              </a:tabLst>
              <a:defRPr lang="en-US" sz="4000" b="1" i="0" kern="1200" dirty="0" smtClean="0">
                <a:solidFill>
                  <a:schemeClr val="bg2">
                    <a:lumMod val="75000"/>
                  </a:schemeClr>
                </a:solidFill>
                <a:effectLst>
                  <a:outerShdw blurRad="38100" dist="38100" dir="2700000" algn="tl">
                    <a:srgbClr val="000000">
                      <a:alpha val="43137"/>
                    </a:srgbClr>
                  </a:outerShdw>
                </a:effectLst>
                <a:latin typeface="+mn-lt"/>
                <a:ea typeface="+mn-ea"/>
                <a:cs typeface="+mn-cs"/>
              </a:defRPr>
            </a:lvl1pPr>
            <a:lvl2pPr marL="457200" indent="0" algn="l" defTabSz="685800" rtl="0" eaLnBrk="1" latinLnBrk="0" hangingPunct="1">
              <a:lnSpc>
                <a:spcPct val="85000"/>
              </a:lnSpc>
              <a:spcBef>
                <a:spcPts val="0"/>
              </a:spcBef>
              <a:spcAft>
                <a:spcPts val="1200"/>
              </a:spcAft>
              <a:buFont typeface="Arial" panose="020B0604020202020204" pitchFamily="34" charset="0"/>
              <a:buNone/>
              <a:defRPr lang="en-US" sz="3600" b="1" i="1" kern="1200" dirty="0" smtClean="0">
                <a:solidFill>
                  <a:schemeClr val="bg1"/>
                </a:solidFill>
                <a:effectLst>
                  <a:outerShdw blurRad="38100" dist="38100" dir="2700000" algn="tl">
                    <a:srgbClr val="000000">
                      <a:alpha val="43137"/>
                    </a:srgbClr>
                  </a:outerShdw>
                </a:effectLst>
                <a:latin typeface="+mn-lt"/>
                <a:ea typeface="+mn-ea"/>
                <a:cs typeface="+mn-cs"/>
              </a:defRPr>
            </a:lvl2pPr>
            <a:lvl3pPr marL="230188" indent="0" algn="l" defTabSz="685800" rtl="0" eaLnBrk="1" latinLnBrk="0" hangingPunct="1">
              <a:lnSpc>
                <a:spcPct val="80000"/>
              </a:lnSpc>
              <a:spcBef>
                <a:spcPts val="0"/>
              </a:spcBef>
              <a:buFont typeface="Arial" panose="020B0604020202020204" pitchFamily="34" charset="0"/>
              <a:buNone/>
              <a:defRPr lang="en-US" sz="3600" b="1" i="0" kern="1200" dirty="0" smtClean="0">
                <a:solidFill>
                  <a:schemeClr val="accent6">
                    <a:lumMod val="20000"/>
                    <a:lumOff val="80000"/>
                  </a:schemeClr>
                </a:solidFill>
                <a:effectLst>
                  <a:outerShdw blurRad="38100" dist="38100" dir="2700000" algn="tl">
                    <a:srgbClr val="000000">
                      <a:alpha val="43137"/>
                    </a:srgbClr>
                  </a:outerShdw>
                </a:effectLst>
                <a:latin typeface="+mn-lt"/>
                <a:ea typeface="+mn-ea"/>
                <a:cs typeface="+mn-cs"/>
              </a:defRPr>
            </a:lvl3pPr>
            <a:lvl4pPr indent="0" algn="l" defTabSz="685800" rtl="0" eaLnBrk="1" latinLnBrk="0" hangingPunct="1">
              <a:lnSpc>
                <a:spcPct val="90000"/>
              </a:lnSpc>
              <a:buFont typeface="Arial" panose="020B0604020202020204" pitchFamily="34" charset="0"/>
              <a:buNone/>
              <a:defRPr lang="en-US" sz="3200" b="1" kern="1200" dirty="0" smtClean="0">
                <a:solidFill>
                  <a:schemeClr val="accent2">
                    <a:lumMod val="50000"/>
                  </a:schemeClr>
                </a:solidFill>
                <a:effectLst>
                  <a:outerShdw blurRad="38100" dist="38100" dir="2700000" algn="tl">
                    <a:srgbClr val="000000">
                      <a:alpha val="43137"/>
                    </a:srgbClr>
                  </a:outerShdw>
                </a:effectLst>
                <a:latin typeface="+mn-lt"/>
                <a:ea typeface="+mn-ea"/>
                <a:cs typeface="+mn-cs"/>
              </a:defRPr>
            </a:lvl4pPr>
            <a:lvl5pPr indent="0" algn="l" defTabSz="685800" rtl="0" eaLnBrk="1" latinLnBrk="0" hangingPunct="1">
              <a:lnSpc>
                <a:spcPct val="90000"/>
              </a:lnSpc>
              <a:buFont typeface="Arial" panose="020B0604020202020204" pitchFamily="34" charset="0"/>
              <a:buNone/>
              <a:defRPr lang="en-US" sz="3200" b="1" kern="1200" dirty="0">
                <a:solidFill>
                  <a:schemeClr val="accent1"/>
                </a:solidFill>
                <a:effectLst>
                  <a:outerShdw blurRad="38100" dist="38100" dir="2700000" algn="tl">
                    <a:srgbClr val="000000">
                      <a:alpha val="43137"/>
                    </a:srgbClr>
                  </a:outerShdw>
                </a:effectLst>
                <a:latin typeface="+mn-lt"/>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9283509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lternate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 y="-4149"/>
            <a:ext cx="10099039" cy="918548"/>
          </a:xfrm>
          <a:solidFill>
            <a:schemeClr val="accent6">
              <a:lumMod val="20000"/>
              <a:lumOff val="80000"/>
              <a:alpha val="52000"/>
            </a:schemeClr>
          </a:solidFill>
        </p:spPr>
        <p:txBody>
          <a:bodyPr vert="horz" lIns="91440" tIns="45720" rIns="91440" bIns="45720" rtlCol="0" anchor="ctr">
            <a:noAutofit/>
          </a:bodyPr>
          <a:lstStyle>
            <a:lvl1pPr>
              <a:defRPr lang="en-US" dirty="0">
                <a:solidFill>
                  <a:schemeClr val="bg2">
                    <a:lumMod val="75000"/>
                  </a:schemeClr>
                </a:solidFill>
                <a:effectLst>
                  <a:outerShdw blurRad="50800" dist="38100" dir="2700000" algn="tl" rotWithShape="0">
                    <a:prstClr val="black">
                      <a:alpha val="75000"/>
                    </a:prstClr>
                  </a:outerShdw>
                </a:effectLst>
              </a:defRPr>
            </a:lvl1pPr>
          </a:lstStyle>
          <a:p>
            <a:pPr lvl="0">
              <a:tabLst>
                <a:tab pos="800100" algn="l"/>
                <a:tab pos="6400800" algn="ctr"/>
                <a:tab pos="11718925" algn="r"/>
              </a:tabLst>
            </a:pPr>
            <a:r>
              <a:rPr lang="en-US" smtClean="0"/>
              <a:t>Click to edit Master title style</a:t>
            </a:r>
            <a:endParaRPr lang="en-US" dirty="0"/>
          </a:p>
        </p:txBody>
      </p:sp>
      <p:sp>
        <p:nvSpPr>
          <p:cNvPr id="3" name="Content Placeholder 2"/>
          <p:cNvSpPr>
            <a:spLocks noGrp="1"/>
          </p:cNvSpPr>
          <p:nvPr>
            <p:ph idx="1"/>
          </p:nvPr>
        </p:nvSpPr>
        <p:spPr>
          <a:xfrm>
            <a:off x="74645" y="914400"/>
            <a:ext cx="12117355" cy="5943600"/>
          </a:xfrm>
        </p:spPr>
        <p:txBody>
          <a:bodyPr vert="horz" lIns="91440" tIns="45720" rIns="91440" bIns="45720" rtlCol="0">
            <a:normAutofit/>
          </a:bodyPr>
          <a:lstStyle>
            <a:lvl1pPr>
              <a:defRPr lang="en-US" i="0" smtClean="0">
                <a:solidFill>
                  <a:schemeClr val="bg2">
                    <a:lumMod val="75000"/>
                  </a:schemeClr>
                </a:solidFill>
                <a:effectLst>
                  <a:outerShdw blurRad="38100" dist="38100" dir="2700000" algn="tl">
                    <a:srgbClr val="000000">
                      <a:alpha val="43137"/>
                    </a:srgbClr>
                  </a:outerShdw>
                </a:effectLst>
              </a:defRPr>
            </a:lvl1pPr>
            <a:lvl2pPr>
              <a:defRPr lang="en-US" smtClean="0">
                <a:solidFill>
                  <a:schemeClr val="bg1"/>
                </a:solidFill>
                <a:effectLst>
                  <a:outerShdw blurRad="38100" dist="38100" dir="2700000" algn="tl">
                    <a:srgbClr val="000000">
                      <a:alpha val="43137"/>
                    </a:srgbClr>
                  </a:outerShdw>
                </a:effectLst>
              </a:defRPr>
            </a:lvl2pPr>
            <a:lvl3pPr>
              <a:defRPr lang="en-US" i="0" smtClean="0">
                <a:solidFill>
                  <a:schemeClr val="accent6">
                    <a:lumMod val="20000"/>
                    <a:lumOff val="80000"/>
                  </a:schemeClr>
                </a:solidFill>
                <a:effectLst>
                  <a:outerShdw blurRad="38100" dist="38100" dir="2700000" algn="tl">
                    <a:srgbClr val="000000">
                      <a:alpha val="43137"/>
                    </a:srgbClr>
                  </a:outerShdw>
                </a:effectLst>
              </a:defRPr>
            </a:lvl3pPr>
            <a:lvl4pPr>
              <a:defRPr lang="en-US" smtClean="0">
                <a:solidFill>
                  <a:schemeClr val="accent2">
                    <a:lumMod val="50000"/>
                  </a:schemeClr>
                </a:solidFill>
                <a:effectLst>
                  <a:outerShdw blurRad="38100" dist="38100" dir="2700000" algn="tl">
                    <a:srgbClr val="000000">
                      <a:alpha val="43137"/>
                    </a:srgbClr>
                  </a:outerShdw>
                </a:effectLst>
              </a:defRPr>
            </a:lvl4pPr>
            <a:lvl5pPr>
              <a:defRPr lang="en-US" dirty="0">
                <a:effectLst>
                  <a:outerShdw blurRad="38100" dist="38100" dir="2700000" algn="tl">
                    <a:srgbClr val="000000">
                      <a:alpha val="43137"/>
                    </a:srgbClr>
                  </a:outerShdw>
                </a:effectLst>
              </a:defRPr>
            </a:lvl5pPr>
          </a:lstStyle>
          <a:p>
            <a:pPr marL="6350" lvl="0" indent="-6350" defTabSz="685800">
              <a:lnSpc>
                <a:spcPct val="80000"/>
              </a:lnSpc>
              <a:spcBef>
                <a:spcPts val="0"/>
              </a:spcBef>
              <a:spcAft>
                <a:spcPts val="1200"/>
              </a:spcAft>
              <a:tabLst>
                <a:tab pos="1770063" algn="l"/>
              </a:tabLst>
            </a:pPr>
            <a:r>
              <a:rPr lang="en-US" dirty="0" smtClean="0"/>
              <a:t>Click to edit Master text styles</a:t>
            </a:r>
          </a:p>
          <a:p>
            <a:pPr marL="457200" lvl="1" defTabSz="685800">
              <a:lnSpc>
                <a:spcPct val="85000"/>
              </a:lnSpc>
              <a:spcBef>
                <a:spcPts val="0"/>
              </a:spcBef>
              <a:spcAft>
                <a:spcPts val="600"/>
              </a:spcAft>
            </a:pPr>
            <a:r>
              <a:rPr lang="en-US" dirty="0" smtClean="0"/>
              <a:t>Second level</a:t>
            </a:r>
          </a:p>
          <a:p>
            <a:pPr marL="230188" lvl="2" defTabSz="685800">
              <a:lnSpc>
                <a:spcPct val="80000"/>
              </a:lnSpc>
              <a:spcBef>
                <a:spcPts val="0"/>
              </a:spcBef>
            </a:pPr>
            <a:r>
              <a:rPr lang="en-US" dirty="0" smtClean="0"/>
              <a:t>Third level</a:t>
            </a:r>
          </a:p>
          <a:p>
            <a:pPr lvl="3" defTabSz="685800"/>
            <a:r>
              <a:rPr lang="en-US" dirty="0" smtClean="0"/>
              <a:t>Fourth level</a:t>
            </a:r>
          </a:p>
          <a:p>
            <a:pPr lvl="4" defTabSz="685800"/>
            <a:r>
              <a:rPr lang="en-US" dirty="0" smtClean="0"/>
              <a:t>Fifth level</a:t>
            </a:r>
            <a:endParaRPr lang="en-US" dirty="0"/>
          </a:p>
        </p:txBody>
      </p:sp>
      <p:sp>
        <p:nvSpPr>
          <p:cNvPr id="4" name="Text Placeholder 5"/>
          <p:cNvSpPr>
            <a:spLocks noGrp="1"/>
          </p:cNvSpPr>
          <p:nvPr>
            <p:ph type="body" sz="quarter" idx="11"/>
          </p:nvPr>
        </p:nvSpPr>
        <p:spPr>
          <a:xfrm>
            <a:off x="0" y="5659121"/>
            <a:ext cx="12192000" cy="1198880"/>
          </a:xfrm>
          <a:gradFill flip="none" rotWithShape="1">
            <a:gsLst>
              <a:gs pos="0">
                <a:srgbClr val="D7C3A0"/>
              </a:gs>
              <a:gs pos="100000">
                <a:srgbClr val="F4ECD1"/>
              </a:gs>
            </a:gsLst>
            <a:lin ang="5400000" scaled="1"/>
            <a:tileRect/>
          </a:gradFill>
        </p:spPr>
        <p:txBody>
          <a:bodyPr anchor="b">
            <a:noAutofit/>
          </a:bodyPr>
          <a:lstStyle>
            <a:lvl1pPr>
              <a:lnSpc>
                <a:spcPct val="80000"/>
              </a:lnSpc>
              <a:defRPr sz="3200" b="1">
                <a:solidFill>
                  <a:schemeClr val="accent6">
                    <a:lumMod val="50000"/>
                  </a:schemeClr>
                </a:solidFill>
                <a:effectLst>
                  <a:outerShdw blurRad="38100" dist="38100" dir="2700000" algn="tl">
                    <a:srgbClr val="000000">
                      <a:alpha val="43137"/>
                    </a:srgbClr>
                  </a:outerShdw>
                </a:effectLst>
              </a:defRPr>
            </a:lvl1pPr>
          </a:lstStyle>
          <a:p>
            <a:pPr lvl="0"/>
            <a:r>
              <a:rPr lang="en-US" dirty="0" smtClean="0"/>
              <a:t>Click to edit Master text styles</a:t>
            </a:r>
          </a:p>
        </p:txBody>
      </p:sp>
    </p:spTree>
    <p:extLst>
      <p:ext uri="{BB962C8B-B14F-4D97-AF65-F5344CB8AC3E}">
        <p14:creationId xmlns:p14="http://schemas.microsoft.com/office/powerpoint/2010/main" val="240163392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Custom Layout">
    <p:bg>
      <p:bgPr>
        <a:gradFill>
          <a:gsLst>
            <a:gs pos="0">
              <a:srgbClr val="D7C3A0"/>
            </a:gs>
            <a:gs pos="100000">
              <a:srgbClr val="F4ECD1"/>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4147"/>
            <a:ext cx="12192000" cy="952837"/>
          </a:xfrm>
        </p:spPr>
        <p:txBody>
          <a:bodyPr/>
          <a:lstStyle>
            <a:lvl1pPr>
              <a:defRPr sz="4800">
                <a:solidFill>
                  <a:schemeClr val="bg2">
                    <a:lumMod val="50000"/>
                  </a:schemeClr>
                </a:solidFill>
              </a:defRPr>
            </a:lvl1p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147955" y="948690"/>
            <a:ext cx="11894820" cy="5318379"/>
          </a:xfrm>
          <a:noFill/>
        </p:spPr>
        <p:txBody>
          <a:bodyPr vert="horz" lIns="91440" tIns="45720" rIns="91440" bIns="45720" rtlCol="0" anchor="t">
            <a:noAutofit/>
          </a:bodyPr>
          <a:lstStyle>
            <a:lvl1pPr>
              <a:defRPr lang="en-US" sz="3200" smtClean="0">
                <a:solidFill>
                  <a:schemeClr val="accent6">
                    <a:lumMod val="50000"/>
                  </a:schemeClr>
                </a:solidFill>
                <a:effectLst>
                  <a:outerShdw blurRad="38100" dist="38100" dir="2700000" algn="tl">
                    <a:srgbClr val="000000">
                      <a:alpha val="43137"/>
                    </a:srgbClr>
                  </a:outerShdw>
                </a:effectLst>
              </a:defRPr>
            </a:lvl1pPr>
            <a:lvl2pPr>
              <a:defRPr lang="en-US" smtClean="0"/>
            </a:lvl2pPr>
            <a:lvl3pPr>
              <a:defRPr lang="en-US" smtClean="0"/>
            </a:lvl3pPr>
            <a:lvl4pPr>
              <a:defRPr lang="en-US" smtClean="0"/>
            </a:lvl4pPr>
            <a:lvl5pPr>
              <a:defRPr lang="en-US" dirty="0"/>
            </a:lvl5pPr>
          </a:lstStyle>
          <a:p>
            <a:pPr lvl="0">
              <a:lnSpc>
                <a:spcPct val="80000"/>
              </a:lnSpc>
            </a:pPr>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5"/>
          <p:cNvSpPr>
            <a:spLocks noGrp="1"/>
          </p:cNvSpPr>
          <p:nvPr>
            <p:ph type="body" sz="quarter" idx="11"/>
          </p:nvPr>
        </p:nvSpPr>
        <p:spPr>
          <a:xfrm>
            <a:off x="0" y="6267069"/>
            <a:ext cx="12192000" cy="590931"/>
          </a:xfrm>
        </p:spPr>
        <p:txBody>
          <a:bodyPr anchor="b">
            <a:spAutoFit/>
          </a:bodyPr>
          <a:lstStyle>
            <a:lvl1pPr>
              <a:defRPr sz="3600" b="1">
                <a:solidFill>
                  <a:schemeClr val="tx1"/>
                </a:solidFill>
                <a:effectLst>
                  <a:outerShdw blurRad="38100" dist="38100" dir="2700000" algn="tl">
                    <a:srgbClr val="000000">
                      <a:alpha val="43137"/>
                    </a:srgbClr>
                  </a:outerShdw>
                </a:effectLst>
              </a:defRPr>
            </a:lvl1pPr>
          </a:lstStyle>
          <a:p>
            <a:pPr lvl="0"/>
            <a:r>
              <a:rPr lang="en-US" dirty="0" smtClean="0"/>
              <a:t>Click to edit Master text styles</a:t>
            </a:r>
          </a:p>
        </p:txBody>
      </p:sp>
    </p:spTree>
    <p:extLst>
      <p:ext uri="{BB962C8B-B14F-4D97-AF65-F5344CB8AC3E}">
        <p14:creationId xmlns:p14="http://schemas.microsoft.com/office/powerpoint/2010/main" val="390406081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4148"/>
            <a:ext cx="12192000" cy="1325563"/>
          </a:xfrm>
          <a:prstGeom prst="rect">
            <a:avLst/>
          </a:prstGeom>
        </p:spPr>
        <p:txBody>
          <a:bodyPr vert="horz" lIns="91440" tIns="45720" rIns="91440" bIns="45720" rtlCol="0" anchor="ctr">
            <a:noAutofit/>
          </a:bodyPr>
          <a:lstStyle/>
          <a:p>
            <a:pPr lvl="0">
              <a:tabLst>
                <a:tab pos="800100" algn="l"/>
                <a:tab pos="6400800" algn="ctr"/>
                <a:tab pos="11718925" algn="r"/>
              </a:tabLst>
            </a:pPr>
            <a:r>
              <a:rPr lang="en-US" smtClean="0"/>
              <a:t>Click to edit Master title style</a:t>
            </a:r>
            <a:endParaRPr lang="en-US" dirty="0"/>
          </a:p>
        </p:txBody>
      </p:sp>
      <p:sp>
        <p:nvSpPr>
          <p:cNvPr id="3" name="Text Placeholder 2"/>
          <p:cNvSpPr>
            <a:spLocks noGrp="1"/>
          </p:cNvSpPr>
          <p:nvPr>
            <p:ph type="body" idx="1"/>
          </p:nvPr>
        </p:nvSpPr>
        <p:spPr>
          <a:xfrm>
            <a:off x="0" y="1344620"/>
            <a:ext cx="12192000" cy="4889129"/>
          </a:xfrm>
          <a:prstGeom prst="rect">
            <a:avLst/>
          </a:prstGeom>
        </p:spPr>
        <p:txBody>
          <a:bodyPr vert="horz" lIns="91440" tIns="45720" rIns="91440" bIns="45720" rtlCol="0">
            <a:normAutofit/>
          </a:bodyPr>
          <a:lstStyle/>
          <a:p>
            <a:pPr marL="739775" lvl="0" indent="-692150" defTabSz="685800">
              <a:lnSpc>
                <a:spcPct val="85000"/>
              </a:lnSpc>
              <a:spcBef>
                <a:spcPts val="0"/>
              </a:spcBef>
              <a:spcAft>
                <a:spcPts val="1200"/>
              </a:spcAft>
              <a:tabLst>
                <a:tab pos="1770063" algn="l"/>
              </a:tabLst>
            </a:pPr>
            <a:r>
              <a:rPr lang="en-US" smtClean="0"/>
              <a:t>Click to edit Master text styles</a:t>
            </a:r>
          </a:p>
          <a:p>
            <a:pPr marL="739775" lvl="1" indent="-692150" defTabSz="685800">
              <a:lnSpc>
                <a:spcPct val="85000"/>
              </a:lnSpc>
              <a:spcBef>
                <a:spcPts val="0"/>
              </a:spcBef>
              <a:spcAft>
                <a:spcPts val="1200"/>
              </a:spcAft>
              <a:tabLst>
                <a:tab pos="1770063" algn="l"/>
              </a:tabLst>
            </a:pPr>
            <a:r>
              <a:rPr lang="en-US" smtClean="0"/>
              <a:t>Second level</a:t>
            </a:r>
          </a:p>
          <a:p>
            <a:pPr marL="739775" lvl="2" indent="-692150" defTabSz="685800">
              <a:lnSpc>
                <a:spcPct val="85000"/>
              </a:lnSpc>
              <a:spcBef>
                <a:spcPts val="0"/>
              </a:spcBef>
              <a:spcAft>
                <a:spcPts val="1200"/>
              </a:spcAft>
              <a:tabLst>
                <a:tab pos="1770063" algn="l"/>
              </a:tabLst>
            </a:pPr>
            <a:r>
              <a:rPr lang="en-US" smtClean="0"/>
              <a:t>Third level</a:t>
            </a:r>
          </a:p>
          <a:p>
            <a:pPr marL="739775" lvl="3" indent="-692150" defTabSz="685800">
              <a:lnSpc>
                <a:spcPct val="85000"/>
              </a:lnSpc>
              <a:spcBef>
                <a:spcPts val="0"/>
              </a:spcBef>
              <a:spcAft>
                <a:spcPts val="1200"/>
              </a:spcAft>
              <a:tabLst>
                <a:tab pos="1770063" algn="l"/>
              </a:tabLst>
            </a:pPr>
            <a:r>
              <a:rPr lang="en-US" smtClean="0"/>
              <a:t>Fourth level</a:t>
            </a:r>
          </a:p>
          <a:p>
            <a:pPr marL="739775" lvl="4" indent="-692150" defTabSz="685800">
              <a:lnSpc>
                <a:spcPct val="85000"/>
              </a:lnSpc>
              <a:spcBef>
                <a:spcPts val="0"/>
              </a:spcBef>
              <a:spcAft>
                <a:spcPts val="1200"/>
              </a:spcAft>
              <a:tabLst>
                <a:tab pos="1770063" algn="l"/>
              </a:tabLst>
            </a:pPr>
            <a:r>
              <a:rPr lang="en-US" smtClean="0"/>
              <a:t>Fifth level</a:t>
            </a:r>
            <a:endParaRPr lang="en-US" dirty="0"/>
          </a:p>
        </p:txBody>
      </p:sp>
    </p:spTree>
    <p:extLst>
      <p:ext uri="{BB962C8B-B14F-4D97-AF65-F5344CB8AC3E}">
        <p14:creationId xmlns:p14="http://schemas.microsoft.com/office/powerpoint/2010/main" val="1697815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iming>
    <p:tnLst>
      <p:par>
        <p:cTn id="1" dur="indefinite" restart="never" nodeType="tmRoot"/>
      </p:par>
    </p:tnLst>
  </p:timing>
  <p:txStyles>
    <p:titleStyle>
      <a:lvl1pPr algn="l" defTabSz="514350" rtl="0" eaLnBrk="1" latinLnBrk="0" hangingPunct="1">
        <a:lnSpc>
          <a:spcPct val="90000"/>
        </a:lnSpc>
        <a:spcBef>
          <a:spcPct val="0"/>
        </a:spcBef>
        <a:buNone/>
        <a:defRPr lang="en-US" sz="6600" b="1" kern="1200" dirty="0">
          <a:solidFill>
            <a:schemeClr val="accent6">
              <a:lumMod val="50000"/>
            </a:schemeClr>
          </a:solidFill>
          <a:effectLst>
            <a:outerShdw blurRad="38100" dist="38100" dir="2700000" algn="tl">
              <a:srgbClr val="000000">
                <a:alpha val="43137"/>
              </a:srgbClr>
            </a:outerShdw>
          </a:effectLst>
          <a:latin typeface="+mn-lt"/>
          <a:ea typeface="+mj-ea"/>
          <a:cs typeface="+mj-cs"/>
        </a:defRPr>
      </a:lvl1pPr>
    </p:titleStyle>
    <p:bodyStyle>
      <a:lvl1pPr marL="0" indent="0" algn="l" defTabSz="514350" rtl="0" eaLnBrk="1" latinLnBrk="0" hangingPunct="1">
        <a:lnSpc>
          <a:spcPct val="90000"/>
        </a:lnSpc>
        <a:spcBef>
          <a:spcPts val="563"/>
        </a:spcBef>
        <a:buFont typeface="Arial" panose="020B0604020202020204" pitchFamily="34" charset="0"/>
        <a:buNone/>
        <a:defRPr lang="en-US" sz="4000" b="1" kern="1200" smtClean="0">
          <a:solidFill>
            <a:schemeClr val="accent1">
              <a:lumMod val="50000"/>
            </a:schemeClr>
          </a:solidFill>
          <a:effectLst>
            <a:outerShdw blurRad="50800" dist="38100" dir="2700000" algn="tl" rotWithShape="0">
              <a:prstClr val="black">
                <a:alpha val="75000"/>
              </a:prstClr>
            </a:outerShdw>
          </a:effectLst>
          <a:latin typeface="+mn-lt"/>
          <a:ea typeface="+mn-ea"/>
          <a:cs typeface="+mn-cs"/>
        </a:defRPr>
      </a:lvl1pPr>
      <a:lvl2pPr marL="257175" indent="0" algn="l" defTabSz="514350" rtl="0" eaLnBrk="1" latinLnBrk="0" hangingPunct="1">
        <a:lnSpc>
          <a:spcPct val="90000"/>
        </a:lnSpc>
        <a:spcBef>
          <a:spcPts val="281"/>
        </a:spcBef>
        <a:buFont typeface="Arial" panose="020B0604020202020204" pitchFamily="34" charset="0"/>
        <a:buNone/>
        <a:defRPr lang="en-US" sz="3600" b="1" i="1" kern="1200" smtClean="0">
          <a:solidFill>
            <a:schemeClr val="tx1"/>
          </a:solidFill>
          <a:effectLst>
            <a:outerShdw blurRad="50800" dist="38100" dir="2700000" algn="tl" rotWithShape="0">
              <a:prstClr val="black">
                <a:alpha val="76000"/>
              </a:prstClr>
            </a:outerShdw>
          </a:effectLst>
          <a:latin typeface="+mn-lt"/>
          <a:ea typeface="+mn-ea"/>
          <a:cs typeface="+mn-cs"/>
        </a:defRPr>
      </a:lvl2pPr>
      <a:lvl3pPr marL="514350" indent="0" algn="l" defTabSz="514350" rtl="0" eaLnBrk="1" latinLnBrk="0" hangingPunct="1">
        <a:lnSpc>
          <a:spcPct val="90000"/>
        </a:lnSpc>
        <a:spcBef>
          <a:spcPts val="281"/>
        </a:spcBef>
        <a:buFont typeface="Arial" panose="020B0604020202020204" pitchFamily="34" charset="0"/>
        <a:buNone/>
        <a:defRPr lang="en-US" sz="3600" b="1" i="1" kern="1200" smtClean="0">
          <a:solidFill>
            <a:schemeClr val="accent1"/>
          </a:solidFill>
          <a:effectLst>
            <a:outerShdw blurRad="50800" dist="38100" dir="2700000" algn="tl" rotWithShape="0">
              <a:prstClr val="black">
                <a:alpha val="75000"/>
              </a:prstClr>
            </a:outerShdw>
          </a:effectLst>
          <a:latin typeface="+mn-lt"/>
          <a:ea typeface="+mn-ea"/>
          <a:cs typeface="+mn-cs"/>
        </a:defRPr>
      </a:lvl3pPr>
      <a:lvl4pPr marL="771525" indent="0" algn="l" defTabSz="514350" rtl="0" eaLnBrk="1" latinLnBrk="0" hangingPunct="1">
        <a:lnSpc>
          <a:spcPct val="90000"/>
        </a:lnSpc>
        <a:spcBef>
          <a:spcPts val="281"/>
        </a:spcBef>
        <a:buFont typeface="Arial" panose="020B0604020202020204" pitchFamily="34" charset="0"/>
        <a:buNone/>
        <a:defRPr lang="en-US" sz="3200" b="1" kern="1200" smtClean="0">
          <a:solidFill>
            <a:schemeClr val="accent1"/>
          </a:solidFill>
          <a:effectLst>
            <a:outerShdw blurRad="50800" dist="38100" dir="2700000" algn="tl" rotWithShape="0">
              <a:prstClr val="black">
                <a:alpha val="75000"/>
              </a:prstClr>
            </a:outerShdw>
          </a:effectLst>
          <a:latin typeface="+mn-lt"/>
          <a:ea typeface="+mn-ea"/>
          <a:cs typeface="+mn-cs"/>
        </a:defRPr>
      </a:lvl4pPr>
      <a:lvl5pPr marL="1028700" indent="0" algn="l" defTabSz="514350" rtl="0" eaLnBrk="1" latinLnBrk="0" hangingPunct="1">
        <a:lnSpc>
          <a:spcPct val="90000"/>
        </a:lnSpc>
        <a:spcBef>
          <a:spcPts val="281"/>
        </a:spcBef>
        <a:buFont typeface="Arial" panose="020B0604020202020204" pitchFamily="34" charset="0"/>
        <a:buNone/>
        <a:defRPr lang="en-US" sz="3200" b="1" kern="1200" dirty="0">
          <a:solidFill>
            <a:schemeClr val="accent1"/>
          </a:solidFill>
          <a:effectLst>
            <a:outerShdw blurRad="50800" dist="38100" dir="2700000" algn="tl" rotWithShape="0">
              <a:prstClr val="black">
                <a:alpha val="75000"/>
              </a:prstClr>
            </a:outerShdw>
          </a:effectLst>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Convincer But Not Accuser</a:t>
            </a:r>
            <a:endParaRPr lang="en-US" dirty="0"/>
          </a:p>
        </p:txBody>
      </p:sp>
      <p:sp>
        <p:nvSpPr>
          <p:cNvPr id="3" name="Subtitle 2"/>
          <p:cNvSpPr>
            <a:spLocks noGrp="1"/>
          </p:cNvSpPr>
          <p:nvPr>
            <p:ph type="subTitle" idx="1"/>
          </p:nvPr>
        </p:nvSpPr>
        <p:spPr/>
        <p:txBody>
          <a:bodyPr/>
          <a:lstStyle/>
          <a:p>
            <a:r>
              <a:rPr lang="en-US" dirty="0" smtClean="0"/>
              <a:t>08-02-2026</a:t>
            </a:r>
            <a:endParaRPr lang="en-US" dirty="0"/>
          </a:p>
        </p:txBody>
      </p:sp>
    </p:spTree>
    <p:extLst>
      <p:ext uri="{BB962C8B-B14F-4D97-AF65-F5344CB8AC3E}">
        <p14:creationId xmlns:p14="http://schemas.microsoft.com/office/powerpoint/2010/main" val="10821649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Thorn in leg</a:t>
            </a:r>
            <a:endParaRPr lang="en-US" dirty="0"/>
          </a:p>
        </p:txBody>
      </p:sp>
      <p:sp>
        <p:nvSpPr>
          <p:cNvPr id="3" name="Content Placeholder 2"/>
          <p:cNvSpPr>
            <a:spLocks noGrp="1"/>
          </p:cNvSpPr>
          <p:nvPr>
            <p:ph type="body" sz="quarter" idx="10"/>
          </p:nvPr>
        </p:nvSpPr>
        <p:spPr/>
        <p:txBody>
          <a:bodyPr>
            <a:normAutofit/>
          </a:bodyPr>
          <a:lstStyle/>
          <a:p>
            <a:r>
              <a:rPr lang="en-US" dirty="0" smtClean="0"/>
              <a:t>Back in 1975, Judy and I were working to clear a piece of land we had purchased to build on. </a:t>
            </a:r>
          </a:p>
          <a:p>
            <a:r>
              <a:rPr lang="en-US" dirty="0" smtClean="0"/>
              <a:t>It was covered with thorny crab apple trees.</a:t>
            </a:r>
          </a:p>
          <a:p>
            <a:r>
              <a:rPr lang="en-US" dirty="0" smtClean="0"/>
              <a:t>She got a thorn in her leg and it was causing her a lot of pain. </a:t>
            </a:r>
          </a:p>
          <a:p>
            <a:r>
              <a:rPr lang="en-US" dirty="0" smtClean="0"/>
              <a:t>We were over at my parents’ house and my dad said it needed to come out or it would fester. </a:t>
            </a:r>
          </a:p>
          <a:p>
            <a:r>
              <a:rPr lang="en-US" dirty="0" smtClean="0"/>
              <a:t>He proceeded to take out his pocket knife and sat her down on a kitchen chair and started carefully cutting until he could get that thorn out.</a:t>
            </a:r>
          </a:p>
          <a:p>
            <a:r>
              <a:rPr lang="en-US" dirty="0"/>
              <a:t>The </a:t>
            </a:r>
            <a:r>
              <a:rPr lang="en-US" dirty="0" smtClean="0"/>
              <a:t>process </a:t>
            </a:r>
            <a:r>
              <a:rPr lang="en-US" dirty="0"/>
              <a:t>was painful, but necessary. </a:t>
            </a:r>
          </a:p>
        </p:txBody>
      </p:sp>
      <p:sp>
        <p:nvSpPr>
          <p:cNvPr id="5" name="Text Placeholder 4"/>
          <p:cNvSpPr>
            <a:spLocks noGrp="1"/>
          </p:cNvSpPr>
          <p:nvPr>
            <p:ph type="body" sz="quarter" idx="11"/>
          </p:nvPr>
        </p:nvSpPr>
        <p:spPr>
          <a:xfrm>
            <a:off x="0" y="6267069"/>
            <a:ext cx="12192000" cy="590931"/>
          </a:xfrm>
        </p:spPr>
        <p:txBody>
          <a:bodyPr/>
          <a:lstStyle/>
          <a:p>
            <a:r>
              <a:rPr lang="en-US" dirty="0"/>
              <a:t>Sin is like that. </a:t>
            </a:r>
          </a:p>
        </p:txBody>
      </p:sp>
    </p:spTree>
    <p:extLst>
      <p:ext uri="{BB962C8B-B14F-4D97-AF65-F5344CB8AC3E}">
        <p14:creationId xmlns:p14="http://schemas.microsoft.com/office/powerpoint/2010/main" val="13262058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Sin is like that. </a:t>
            </a:r>
          </a:p>
        </p:txBody>
      </p:sp>
      <p:sp>
        <p:nvSpPr>
          <p:cNvPr id="3" name="Content Placeholder 2"/>
          <p:cNvSpPr>
            <a:spLocks noGrp="1"/>
          </p:cNvSpPr>
          <p:nvPr>
            <p:ph type="body" sz="quarter" idx="10"/>
          </p:nvPr>
        </p:nvSpPr>
        <p:spPr/>
        <p:txBody>
          <a:bodyPr>
            <a:normAutofit/>
          </a:bodyPr>
          <a:lstStyle/>
          <a:p>
            <a:r>
              <a:rPr lang="en-US" dirty="0" smtClean="0"/>
              <a:t>It needs to be cut out or it just festers and gets worse.</a:t>
            </a:r>
          </a:p>
          <a:p>
            <a:r>
              <a:rPr lang="en-US" dirty="0" smtClean="0"/>
              <a:t>The Holy Spirit is there to help with the operation.</a:t>
            </a:r>
          </a:p>
          <a:p>
            <a:r>
              <a:rPr lang="en-US" dirty="0" smtClean="0"/>
              <a:t>So let’s read more of what Jesus was saying.</a:t>
            </a:r>
            <a:endParaRPr lang="en-US" dirty="0"/>
          </a:p>
        </p:txBody>
      </p:sp>
      <p:sp>
        <p:nvSpPr>
          <p:cNvPr id="5" name="Text Placeholder 4"/>
          <p:cNvSpPr>
            <a:spLocks noGrp="1"/>
          </p:cNvSpPr>
          <p:nvPr>
            <p:ph type="body" sz="quarter" idx="11"/>
          </p:nvPr>
        </p:nvSpPr>
        <p:spPr/>
        <p:txBody>
          <a:bodyPr/>
          <a:lstStyle/>
          <a:p>
            <a:r>
              <a:rPr lang="en-US" dirty="0"/>
              <a:t>1. The Holy Spirit Convicts</a:t>
            </a:r>
          </a:p>
        </p:txBody>
      </p:sp>
    </p:spTree>
    <p:extLst>
      <p:ext uri="{BB962C8B-B14F-4D97-AF65-F5344CB8AC3E}">
        <p14:creationId xmlns:p14="http://schemas.microsoft.com/office/powerpoint/2010/main" val="3541827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1. The Holy Spirit Convicts</a:t>
            </a:r>
            <a:endParaRPr lang="en-US" dirty="0"/>
          </a:p>
        </p:txBody>
      </p:sp>
      <p:sp>
        <p:nvSpPr>
          <p:cNvPr id="3" name="Content Placeholder 2"/>
          <p:cNvSpPr>
            <a:spLocks noGrp="1"/>
          </p:cNvSpPr>
          <p:nvPr>
            <p:ph idx="1"/>
          </p:nvPr>
        </p:nvSpPr>
        <p:spPr/>
        <p:txBody>
          <a:bodyPr>
            <a:normAutofit/>
          </a:bodyPr>
          <a:lstStyle/>
          <a:p>
            <a:r>
              <a:rPr lang="en-US" i="0" dirty="0" smtClean="0"/>
              <a:t>John 16:8–13 </a:t>
            </a:r>
            <a:r>
              <a:rPr lang="en-US" i="0" baseline="30000" dirty="0" smtClean="0"/>
              <a:t>NLT </a:t>
            </a:r>
          </a:p>
          <a:p>
            <a:pPr lvl="1"/>
            <a:r>
              <a:rPr lang="en-US" baseline="30000" dirty="0" smtClean="0"/>
              <a:t>8</a:t>
            </a:r>
            <a:r>
              <a:rPr lang="en-US" dirty="0" smtClean="0"/>
              <a:t>And when he comes, he will convict the world of its sin, and of God’s righteousness, and of the coming judgment. </a:t>
            </a:r>
            <a:r>
              <a:rPr lang="en-US" baseline="30000" dirty="0" smtClean="0"/>
              <a:t>9</a:t>
            </a:r>
            <a:r>
              <a:rPr lang="en-US" dirty="0" smtClean="0"/>
              <a:t>The world’s sin is that it refuses to believe in me. </a:t>
            </a:r>
            <a:r>
              <a:rPr lang="en-US" baseline="30000" dirty="0" smtClean="0"/>
              <a:t>10</a:t>
            </a:r>
            <a:r>
              <a:rPr lang="en-US" dirty="0" smtClean="0"/>
              <a:t>Righteousness is available because I go to the Father, and you will see me no more. </a:t>
            </a:r>
            <a:r>
              <a:rPr lang="en-US" baseline="30000" dirty="0" smtClean="0"/>
              <a:t>11</a:t>
            </a:r>
            <a:r>
              <a:rPr lang="en-US" dirty="0" smtClean="0"/>
              <a:t>Judgment will come because the ruler of this world has already been judged. </a:t>
            </a:r>
            <a:r>
              <a:rPr lang="en-US" baseline="30000" dirty="0" smtClean="0"/>
              <a:t>12</a:t>
            </a:r>
            <a:r>
              <a:rPr lang="en-US" dirty="0" smtClean="0"/>
              <a:t>“I have so much more to tell you, but it is too much for you to accept now. </a:t>
            </a:r>
            <a:r>
              <a:rPr lang="en-US" baseline="30000" dirty="0" smtClean="0"/>
              <a:t>13</a:t>
            </a:r>
            <a:r>
              <a:rPr lang="en-US" dirty="0" smtClean="0"/>
              <a:t>But when the Spirit of truth comes, he will lead you into all truth. He will not speak his own words. He will speak only what he hears and will tell you what will happen in the future.</a:t>
            </a:r>
          </a:p>
        </p:txBody>
      </p:sp>
      <p:sp>
        <p:nvSpPr>
          <p:cNvPr id="4" name="Text Placeholder 3"/>
          <p:cNvSpPr>
            <a:spLocks noGrp="1"/>
          </p:cNvSpPr>
          <p:nvPr>
            <p:ph type="body" sz="quarter" idx="11"/>
          </p:nvPr>
        </p:nvSpPr>
        <p:spPr>
          <a:xfrm>
            <a:off x="0" y="6400799"/>
            <a:ext cx="12192000" cy="457201"/>
          </a:xfrm>
        </p:spPr>
        <p:txBody>
          <a:bodyPr/>
          <a:lstStyle/>
          <a:p>
            <a:r>
              <a:rPr lang="en-US" dirty="0"/>
              <a:t>Notice the purpose.</a:t>
            </a:r>
          </a:p>
        </p:txBody>
      </p:sp>
    </p:spTree>
    <p:extLst>
      <p:ext uri="{BB962C8B-B14F-4D97-AF65-F5344CB8AC3E}">
        <p14:creationId xmlns:p14="http://schemas.microsoft.com/office/powerpoint/2010/main" val="26109459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mtClean="0"/>
              <a:t>Notice the purpose. </a:t>
            </a:r>
            <a:endParaRPr lang="en-US" dirty="0"/>
          </a:p>
        </p:txBody>
      </p:sp>
      <p:sp>
        <p:nvSpPr>
          <p:cNvPr id="3" name="Content Placeholder 2"/>
          <p:cNvSpPr>
            <a:spLocks noGrp="1"/>
          </p:cNvSpPr>
          <p:nvPr>
            <p:ph type="body" sz="quarter" idx="10"/>
          </p:nvPr>
        </p:nvSpPr>
        <p:spPr/>
        <p:txBody>
          <a:bodyPr/>
          <a:lstStyle/>
          <a:p>
            <a:r>
              <a:rPr lang="en-US" dirty="0" smtClean="0"/>
              <a:t>Jesus says the Spirit convicts people:</a:t>
            </a:r>
          </a:p>
          <a:p>
            <a:pPr marL="457200" indent="-457200">
              <a:buFont typeface="Wingdings" panose="05000000000000000000" pitchFamily="2" charset="2"/>
              <a:buChar char="Ø"/>
            </a:pPr>
            <a:r>
              <a:rPr lang="en-US" dirty="0" smtClean="0"/>
              <a:t>of sin because they refuse to believe in Christ (v.9) </a:t>
            </a:r>
          </a:p>
          <a:p>
            <a:pPr marL="457200" indent="-457200">
              <a:buFont typeface="Wingdings" panose="05000000000000000000" pitchFamily="2" charset="2"/>
              <a:buChar char="Ø"/>
            </a:pPr>
            <a:r>
              <a:rPr lang="en-US" dirty="0" smtClean="0"/>
              <a:t>of righteousness because Jesus goes to the Father (v.10) </a:t>
            </a:r>
          </a:p>
          <a:p>
            <a:pPr lvl="1"/>
            <a:r>
              <a:rPr lang="en-US" dirty="0" smtClean="0"/>
              <a:t>Christ's resurrection and ascension:</a:t>
            </a:r>
          </a:p>
          <a:p>
            <a:pPr marL="828675" lvl="1" indent="-571500">
              <a:buFont typeface="Arial" panose="020B0604020202020204" pitchFamily="34" charset="0"/>
              <a:buChar char="•"/>
            </a:pPr>
            <a:r>
              <a:rPr lang="en-US" dirty="0" smtClean="0"/>
              <a:t>prove His perfect righteousness</a:t>
            </a:r>
          </a:p>
          <a:p>
            <a:pPr marL="828675" lvl="1" indent="-571500">
              <a:buFont typeface="Arial" panose="020B0604020202020204" pitchFamily="34" charset="0"/>
              <a:buChar char="•"/>
            </a:pPr>
            <a:r>
              <a:rPr lang="en-US" dirty="0" smtClean="0"/>
              <a:t>demonstrates God's acceptance of His sacrifice</a:t>
            </a:r>
          </a:p>
          <a:p>
            <a:pPr marL="828675" lvl="1" indent="-571500">
              <a:buFont typeface="Arial" panose="020B0604020202020204" pitchFamily="34" charset="0"/>
              <a:buChar char="•"/>
            </a:pPr>
            <a:r>
              <a:rPr lang="en-US" dirty="0" smtClean="0"/>
              <a:t>shifts faith from physical “doing” to the Spiritual “being.”</a:t>
            </a:r>
          </a:p>
          <a:p>
            <a:pPr marL="457200" indent="-457200">
              <a:buFont typeface="Wingdings" panose="05000000000000000000" pitchFamily="2" charset="2"/>
              <a:buChar char="Ø"/>
            </a:pPr>
            <a:r>
              <a:rPr lang="en-US" dirty="0" smtClean="0"/>
              <a:t>of judgment because Satan has already been judged (v.11) </a:t>
            </a:r>
          </a:p>
          <a:p>
            <a:r>
              <a:rPr lang="en-US" dirty="0" smtClean="0"/>
              <a:t>The Spirit's conviction is therefore a redemptive act. </a:t>
            </a:r>
          </a:p>
          <a:p>
            <a:r>
              <a:rPr lang="en-US" dirty="0" smtClean="0"/>
              <a:t>It is intended to lead us to repentance and faith and righteousness.</a:t>
            </a:r>
            <a:endParaRPr lang="en-US" dirty="0" smtClean="0"/>
          </a:p>
        </p:txBody>
      </p:sp>
      <p:sp>
        <p:nvSpPr>
          <p:cNvPr id="4" name="Text Placeholder 3"/>
          <p:cNvSpPr>
            <a:spLocks noGrp="1"/>
          </p:cNvSpPr>
          <p:nvPr>
            <p:ph type="body" sz="quarter" idx="11"/>
          </p:nvPr>
        </p:nvSpPr>
        <p:spPr/>
        <p:txBody>
          <a:bodyPr/>
          <a:lstStyle/>
          <a:p>
            <a:r>
              <a:rPr lang="en-US" dirty="0" smtClean="0"/>
              <a:t>1 John 1:9</a:t>
            </a:r>
            <a:endParaRPr lang="en-US" dirty="0"/>
          </a:p>
        </p:txBody>
      </p:sp>
    </p:spTree>
    <p:extLst>
      <p:ext uri="{BB962C8B-B14F-4D97-AF65-F5344CB8AC3E}">
        <p14:creationId xmlns:p14="http://schemas.microsoft.com/office/powerpoint/2010/main" val="18221771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1. The Holy Spirit Convicts</a:t>
            </a:r>
            <a:endParaRPr lang="en-US" dirty="0"/>
          </a:p>
        </p:txBody>
      </p:sp>
      <p:sp>
        <p:nvSpPr>
          <p:cNvPr id="3" name="Text Placeholder 2"/>
          <p:cNvSpPr>
            <a:spLocks noGrp="1"/>
          </p:cNvSpPr>
          <p:nvPr>
            <p:ph idx="1"/>
          </p:nvPr>
        </p:nvSpPr>
        <p:spPr/>
        <p:txBody>
          <a:bodyPr/>
          <a:lstStyle/>
          <a:p>
            <a:r>
              <a:rPr lang="en-US" i="0" dirty="0" smtClean="0"/>
              <a:t>1 John 1:9 </a:t>
            </a:r>
            <a:r>
              <a:rPr lang="en-US" i="0" baseline="30000" dirty="0" smtClean="0"/>
              <a:t>NLT </a:t>
            </a:r>
          </a:p>
          <a:p>
            <a:pPr lvl="1"/>
            <a:r>
              <a:rPr lang="en-US" baseline="30000" dirty="0" smtClean="0"/>
              <a:t>9</a:t>
            </a:r>
            <a:r>
              <a:rPr lang="en-US" dirty="0" smtClean="0"/>
              <a:t>But if we confess our sins to him, he is faithful and just to forgive us our sins and to cleanse us from all wickedness.</a:t>
            </a:r>
            <a:endParaRPr lang="en-US" dirty="0"/>
          </a:p>
        </p:txBody>
      </p:sp>
      <p:sp>
        <p:nvSpPr>
          <p:cNvPr id="4" name="Text Placeholder 3"/>
          <p:cNvSpPr>
            <a:spLocks noGrp="1"/>
          </p:cNvSpPr>
          <p:nvPr>
            <p:ph type="body" sz="quarter" idx="11"/>
          </p:nvPr>
        </p:nvSpPr>
        <p:spPr>
          <a:xfrm>
            <a:off x="0" y="2931736"/>
            <a:ext cx="12192000" cy="3926266"/>
          </a:xfrm>
        </p:spPr>
        <p:txBody>
          <a:bodyPr/>
          <a:lstStyle/>
          <a:p>
            <a:r>
              <a:rPr lang="en-US" dirty="0" smtClean="0"/>
              <a:t>The Spirit helps us to see our sin and our need for a savior. </a:t>
            </a:r>
          </a:p>
          <a:p>
            <a:r>
              <a:rPr lang="en-US" dirty="0" smtClean="0"/>
              <a:t>He then leads us to confess our sins and receive our cleansing</a:t>
            </a:r>
            <a:r>
              <a:rPr lang="en-US" dirty="0" smtClean="0"/>
              <a:t>.</a:t>
            </a:r>
          </a:p>
          <a:p>
            <a:r>
              <a:rPr lang="en-US" dirty="0" smtClean="0"/>
              <a:t>We are having baptism this afternoon as a physical example of this spiritual transformation.</a:t>
            </a:r>
          </a:p>
          <a:p>
            <a:r>
              <a:rPr lang="en-US" dirty="0" smtClean="0"/>
              <a:t>The Spirit lifts us and guides us in God’s way.</a:t>
            </a:r>
            <a:endParaRPr lang="en-US" dirty="0" smtClean="0"/>
          </a:p>
          <a:p>
            <a:r>
              <a:rPr lang="en-US" dirty="0" smtClean="0"/>
              <a:t>This is much different than what Satan does.</a:t>
            </a:r>
          </a:p>
          <a:p>
            <a:r>
              <a:rPr lang="en-US" dirty="0" smtClean="0"/>
              <a:t>He accuses and shames, rather than helping and guiding.</a:t>
            </a:r>
          </a:p>
          <a:p>
            <a:r>
              <a:rPr lang="en-US" dirty="0">
                <a:solidFill>
                  <a:schemeClr val="tx1"/>
                </a:solidFill>
              </a:rPr>
              <a:t>2. Satan </a:t>
            </a:r>
            <a:r>
              <a:rPr lang="en-US" dirty="0" smtClean="0">
                <a:solidFill>
                  <a:schemeClr val="tx1"/>
                </a:solidFill>
              </a:rPr>
              <a:t>Accuses</a:t>
            </a:r>
            <a:endParaRPr lang="en-US" dirty="0">
              <a:solidFill>
                <a:schemeClr val="tx1"/>
              </a:solidFill>
            </a:endParaRPr>
          </a:p>
        </p:txBody>
      </p:sp>
    </p:spTree>
    <p:extLst>
      <p:ext uri="{BB962C8B-B14F-4D97-AF65-F5344CB8AC3E}">
        <p14:creationId xmlns:p14="http://schemas.microsoft.com/office/powerpoint/2010/main" val="42282933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2. Satan Accuses</a:t>
            </a:r>
            <a:endParaRPr lang="en-US" dirty="0"/>
          </a:p>
        </p:txBody>
      </p:sp>
      <p:sp>
        <p:nvSpPr>
          <p:cNvPr id="3" name="Content Placeholder 2"/>
          <p:cNvSpPr>
            <a:spLocks noGrp="1"/>
          </p:cNvSpPr>
          <p:nvPr>
            <p:ph idx="1"/>
          </p:nvPr>
        </p:nvSpPr>
        <p:spPr/>
        <p:txBody>
          <a:bodyPr>
            <a:normAutofit/>
          </a:bodyPr>
          <a:lstStyle/>
          <a:p>
            <a:r>
              <a:rPr lang="en-US" i="0" dirty="0" smtClean="0"/>
              <a:t>Revelation 12:10 </a:t>
            </a:r>
            <a:r>
              <a:rPr lang="en-US" i="0" baseline="30000" dirty="0" smtClean="0"/>
              <a:t>NLT </a:t>
            </a:r>
          </a:p>
          <a:p>
            <a:pPr lvl="1"/>
            <a:r>
              <a:rPr lang="en-US" baseline="30000" dirty="0" smtClean="0"/>
              <a:t>10</a:t>
            </a:r>
            <a:r>
              <a:rPr lang="en-US" dirty="0" smtClean="0"/>
              <a:t>Then I heard a loud voice shouting across the heavens, “It has come at last — salvation and power and the Kingdom of our God, and the authority of his Christ. For the </a:t>
            </a:r>
            <a:r>
              <a:rPr lang="en-US" u="sng" dirty="0" smtClean="0"/>
              <a:t>accuser</a:t>
            </a:r>
            <a:r>
              <a:rPr lang="en-US" dirty="0" smtClean="0"/>
              <a:t> of our brothers and sisters has been thrown down to earth — the one who accuses them before our God day and night. </a:t>
            </a:r>
          </a:p>
        </p:txBody>
      </p:sp>
      <p:sp>
        <p:nvSpPr>
          <p:cNvPr id="4" name="Text Placeholder 3"/>
          <p:cNvSpPr>
            <a:spLocks noGrp="1"/>
          </p:cNvSpPr>
          <p:nvPr>
            <p:ph type="body" sz="quarter" idx="11"/>
          </p:nvPr>
        </p:nvSpPr>
        <p:spPr>
          <a:gradFill flip="none" rotWithShape="1">
            <a:gsLst>
              <a:gs pos="0">
                <a:srgbClr val="D7C3A0"/>
              </a:gs>
              <a:gs pos="100000">
                <a:srgbClr val="F4ECD1"/>
              </a:gs>
            </a:gsLst>
            <a:lin ang="5400000" scaled="1"/>
            <a:tileRect/>
          </a:gradFill>
        </p:spPr>
        <p:txBody>
          <a:bodyPr vert="horz" lIns="91440" tIns="45720" rIns="91440" bIns="45720" rtlCol="0" anchor="b">
            <a:noAutofit/>
          </a:bodyPr>
          <a:lstStyle/>
          <a:p>
            <a:r>
              <a:rPr lang="en-US" dirty="0" smtClean="0"/>
              <a:t>Scripture </a:t>
            </a:r>
            <a:r>
              <a:rPr lang="en-US" dirty="0"/>
              <a:t>explicitly identifies Satan as the accuser</a:t>
            </a:r>
            <a:r>
              <a:rPr lang="en-US" dirty="0" smtClean="0"/>
              <a:t>.</a:t>
            </a:r>
          </a:p>
          <a:p>
            <a:r>
              <a:rPr lang="en-US" dirty="0" smtClean="0"/>
              <a:t>That word in Greek is </a:t>
            </a:r>
            <a:r>
              <a:rPr lang="en-US" dirty="0" err="1"/>
              <a:t>kategoros</a:t>
            </a:r>
            <a:endParaRPr lang="en-US" dirty="0"/>
          </a:p>
        </p:txBody>
      </p:sp>
    </p:spTree>
    <p:extLst>
      <p:ext uri="{BB962C8B-B14F-4D97-AF65-F5344CB8AC3E}">
        <p14:creationId xmlns:p14="http://schemas.microsoft.com/office/powerpoint/2010/main" val="4424747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6000" dirty="0" smtClean="0"/>
              <a:t>Accuser in Greek is </a:t>
            </a:r>
            <a:r>
              <a:rPr lang="en-US" sz="6000" i="1" dirty="0" err="1" smtClean="0">
                <a:solidFill>
                  <a:schemeClr val="accent3">
                    <a:lumMod val="20000"/>
                    <a:lumOff val="80000"/>
                  </a:schemeClr>
                </a:solidFill>
              </a:rPr>
              <a:t>kategoros</a:t>
            </a:r>
            <a:endParaRPr lang="en-US" sz="6000" i="1" dirty="0">
              <a:solidFill>
                <a:schemeClr val="accent3">
                  <a:lumMod val="20000"/>
                  <a:lumOff val="80000"/>
                </a:schemeClr>
              </a:solidFill>
            </a:endParaRPr>
          </a:p>
        </p:txBody>
      </p:sp>
      <p:sp>
        <p:nvSpPr>
          <p:cNvPr id="3" name="Content Placeholder 2"/>
          <p:cNvSpPr>
            <a:spLocks noGrp="1"/>
          </p:cNvSpPr>
          <p:nvPr>
            <p:ph idx="1"/>
          </p:nvPr>
        </p:nvSpPr>
        <p:spPr/>
        <p:txBody>
          <a:bodyPr>
            <a:normAutofit/>
          </a:bodyPr>
          <a:lstStyle/>
          <a:p>
            <a:pPr>
              <a:lnSpc>
                <a:spcPct val="85000"/>
              </a:lnSpc>
              <a:spcBef>
                <a:spcPts val="0"/>
              </a:spcBef>
              <a:spcAft>
                <a:spcPts val="2400"/>
              </a:spcAft>
            </a:pPr>
            <a:r>
              <a:rPr lang="en-US" sz="4400" dirty="0" smtClean="0"/>
              <a:t>It is also combination of two Greek words.</a:t>
            </a:r>
          </a:p>
          <a:p>
            <a:pPr marL="687388" lvl="1" indent="-574675" defTabSz="514350">
              <a:lnSpc>
                <a:spcPct val="85000"/>
              </a:lnSpc>
              <a:spcBef>
                <a:spcPts val="0"/>
              </a:spcBef>
              <a:spcAft>
                <a:spcPts val="2400"/>
              </a:spcAft>
              <a:buFont typeface="Wingdings" panose="05000000000000000000" pitchFamily="2" charset="2"/>
              <a:buChar char="Ø"/>
              <a:tabLst>
                <a:tab pos="2970213" algn="l"/>
              </a:tabLst>
            </a:pPr>
            <a:r>
              <a:rPr lang="en-US" sz="4400" i="0" dirty="0"/>
              <a:t>Kata:</a:t>
            </a:r>
            <a:r>
              <a:rPr lang="en-US" sz="4400" i="0" dirty="0" smtClean="0">
                <a:solidFill>
                  <a:schemeClr val="bg2">
                    <a:lumMod val="90000"/>
                  </a:schemeClr>
                </a:solidFill>
              </a:rPr>
              <a:t>	</a:t>
            </a:r>
            <a:r>
              <a:rPr lang="en-US" sz="4400" dirty="0" smtClean="0">
                <a:solidFill>
                  <a:schemeClr val="bg2">
                    <a:lumMod val="90000"/>
                  </a:schemeClr>
                </a:solidFill>
              </a:rPr>
              <a:t>"</a:t>
            </a:r>
            <a:r>
              <a:rPr lang="en-US" sz="4400" dirty="0">
                <a:solidFill>
                  <a:schemeClr val="bg2">
                    <a:lumMod val="90000"/>
                  </a:schemeClr>
                </a:solidFill>
              </a:rPr>
              <a:t>down" or "against</a:t>
            </a:r>
            <a:r>
              <a:rPr lang="en-US" sz="4400" dirty="0" smtClean="0">
                <a:solidFill>
                  <a:schemeClr val="bg2">
                    <a:lumMod val="90000"/>
                  </a:schemeClr>
                </a:solidFill>
              </a:rPr>
              <a:t>" </a:t>
            </a:r>
            <a:endParaRPr lang="en-US" sz="4400" dirty="0">
              <a:solidFill>
                <a:schemeClr val="bg2">
                  <a:lumMod val="90000"/>
                </a:schemeClr>
              </a:solidFill>
            </a:endParaRPr>
          </a:p>
          <a:p>
            <a:pPr marL="687388" lvl="1" indent="-574675" defTabSz="514350">
              <a:lnSpc>
                <a:spcPct val="85000"/>
              </a:lnSpc>
              <a:spcBef>
                <a:spcPts val="0"/>
              </a:spcBef>
              <a:spcAft>
                <a:spcPts val="2400"/>
              </a:spcAft>
              <a:buFont typeface="Wingdings" panose="05000000000000000000" pitchFamily="2" charset="2"/>
              <a:buChar char="Ø"/>
              <a:tabLst>
                <a:tab pos="2970213" algn="l"/>
              </a:tabLst>
            </a:pPr>
            <a:r>
              <a:rPr lang="en-US" sz="4400" i="0" dirty="0"/>
              <a:t>Agora:</a:t>
            </a:r>
            <a:r>
              <a:rPr lang="en-US" sz="4400" i="0" dirty="0" smtClean="0">
                <a:solidFill>
                  <a:schemeClr val="bg2">
                    <a:lumMod val="90000"/>
                  </a:schemeClr>
                </a:solidFill>
              </a:rPr>
              <a:t>	</a:t>
            </a:r>
            <a:r>
              <a:rPr lang="en-US" sz="4400" dirty="0" smtClean="0">
                <a:solidFill>
                  <a:schemeClr val="bg2">
                    <a:lumMod val="90000"/>
                  </a:schemeClr>
                </a:solidFill>
              </a:rPr>
              <a:t>"</a:t>
            </a:r>
            <a:r>
              <a:rPr lang="en-US" sz="4400" dirty="0">
                <a:solidFill>
                  <a:schemeClr val="bg2">
                    <a:lumMod val="90000"/>
                  </a:schemeClr>
                </a:solidFill>
              </a:rPr>
              <a:t>market" or "meeting place</a:t>
            </a:r>
            <a:r>
              <a:rPr lang="en-US" sz="4400" dirty="0" smtClean="0">
                <a:solidFill>
                  <a:schemeClr val="bg2">
                    <a:lumMod val="90000"/>
                  </a:schemeClr>
                </a:solidFill>
              </a:rPr>
              <a:t>"</a:t>
            </a:r>
            <a:endParaRPr lang="en-US" sz="4400" dirty="0">
              <a:solidFill>
                <a:schemeClr val="bg2">
                  <a:lumMod val="90000"/>
                </a:schemeClr>
              </a:solidFill>
            </a:endParaRPr>
          </a:p>
          <a:p>
            <a:pPr marL="687388" lvl="1" indent="-574675" defTabSz="514350">
              <a:lnSpc>
                <a:spcPct val="85000"/>
              </a:lnSpc>
              <a:spcBef>
                <a:spcPts val="0"/>
              </a:spcBef>
              <a:spcAft>
                <a:spcPts val="2400"/>
              </a:spcAft>
              <a:buFont typeface="Wingdings" panose="05000000000000000000" pitchFamily="2" charset="2"/>
              <a:buChar char="Ø"/>
              <a:tabLst>
                <a:tab pos="2970213" algn="l"/>
              </a:tabLst>
            </a:pPr>
            <a:r>
              <a:rPr lang="en-US" sz="4400" i="0" dirty="0" smtClean="0"/>
              <a:t>Literally:</a:t>
            </a:r>
            <a:r>
              <a:rPr lang="en-US" sz="4400" i="0" dirty="0" smtClean="0">
                <a:solidFill>
                  <a:schemeClr val="bg2">
                    <a:lumMod val="90000"/>
                  </a:schemeClr>
                </a:solidFill>
              </a:rPr>
              <a:t>	</a:t>
            </a:r>
            <a:r>
              <a:rPr lang="en-US" sz="4400" dirty="0">
                <a:solidFill>
                  <a:schemeClr val="bg2">
                    <a:lumMod val="90000"/>
                  </a:schemeClr>
                </a:solidFill>
              </a:rPr>
              <a:t>A prosecutor, one who brings	charges, 	one who condemns, "one who speaks	against someone in public"</a:t>
            </a:r>
          </a:p>
        </p:txBody>
      </p:sp>
      <p:sp>
        <p:nvSpPr>
          <p:cNvPr id="4" name="Text Placeholder 3"/>
          <p:cNvSpPr>
            <a:spLocks noGrp="1"/>
          </p:cNvSpPr>
          <p:nvPr>
            <p:ph type="body" sz="quarter" idx="11"/>
          </p:nvPr>
        </p:nvSpPr>
        <p:spPr/>
        <p:txBody>
          <a:bodyPr/>
          <a:lstStyle/>
          <a:p>
            <a:r>
              <a:rPr lang="en-US" dirty="0"/>
              <a:t>Satan's accusations are intended to condemn, shame, and destroy</a:t>
            </a:r>
            <a:r>
              <a:rPr lang="en-US" dirty="0" smtClean="0"/>
              <a:t>.</a:t>
            </a:r>
            <a:endParaRPr lang="en-US" dirty="0"/>
          </a:p>
        </p:txBody>
      </p:sp>
    </p:spTree>
    <p:extLst>
      <p:ext uri="{BB962C8B-B14F-4D97-AF65-F5344CB8AC3E}">
        <p14:creationId xmlns:p14="http://schemas.microsoft.com/office/powerpoint/2010/main" val="26215547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3. Conviction vs. Accusation</a:t>
            </a:r>
            <a:endParaRPr lang="en-US" dirty="0"/>
          </a:p>
        </p:txBody>
      </p:sp>
      <p:sp>
        <p:nvSpPr>
          <p:cNvPr id="3" name="Content Placeholder 2"/>
          <p:cNvSpPr>
            <a:spLocks noGrp="1"/>
          </p:cNvSpPr>
          <p:nvPr>
            <p:ph idx="1"/>
          </p:nvPr>
        </p:nvSpPr>
        <p:spPr/>
        <p:txBody>
          <a:bodyPr>
            <a:normAutofit/>
          </a:bodyPr>
          <a:lstStyle/>
          <a:p>
            <a:pPr lvl="1"/>
            <a:r>
              <a:rPr lang="en-US" i="0" dirty="0" smtClean="0"/>
              <a:t>One helpful way to explain it is this:</a:t>
            </a:r>
          </a:p>
        </p:txBody>
      </p:sp>
      <p:sp>
        <p:nvSpPr>
          <p:cNvPr id="6" name="Text Placeholder 5"/>
          <p:cNvSpPr>
            <a:spLocks noGrp="1"/>
          </p:cNvSpPr>
          <p:nvPr>
            <p:ph type="body" sz="quarter" idx="11"/>
          </p:nvPr>
        </p:nvSpPr>
        <p:spPr>
          <a:xfrm>
            <a:off x="0" y="4242061"/>
            <a:ext cx="12192000" cy="2615939"/>
          </a:xfrm>
        </p:spPr>
        <p:txBody>
          <a:bodyPr/>
          <a:lstStyle/>
          <a:p>
            <a:r>
              <a:rPr lang="en-US" dirty="0" smtClean="0"/>
              <a:t>Conviction </a:t>
            </a:r>
            <a:r>
              <a:rPr lang="en-US" dirty="0"/>
              <a:t>says: "You spoke harshly to </a:t>
            </a:r>
            <a:r>
              <a:rPr lang="en-US" dirty="0" smtClean="0"/>
              <a:t>your spouse. </a:t>
            </a:r>
            <a:r>
              <a:rPr lang="en-US" dirty="0"/>
              <a:t>Confess it and make it right."</a:t>
            </a:r>
          </a:p>
          <a:p>
            <a:r>
              <a:rPr lang="en-US" dirty="0"/>
              <a:t>Accusation says: "You're a terrible Christian. God is </a:t>
            </a:r>
            <a:r>
              <a:rPr lang="en-US" dirty="0" smtClean="0"/>
              <a:t>so done </a:t>
            </a:r>
            <a:r>
              <a:rPr lang="en-US" dirty="0"/>
              <a:t>with you</a:t>
            </a:r>
            <a:r>
              <a:rPr lang="en-US" dirty="0" smtClean="0"/>
              <a:t>.“</a:t>
            </a:r>
          </a:p>
          <a:p>
            <a:endParaRPr lang="en-US" sz="2000" dirty="0"/>
          </a:p>
          <a:p>
            <a:r>
              <a:rPr lang="en-US" dirty="0"/>
              <a:t>One identifies sinful behavior that can be forgiven; the other attacks a person's identity and leaves no path to restoration</a:t>
            </a:r>
            <a:r>
              <a:rPr lang="en-US" dirty="0" smtClean="0"/>
              <a:t>.</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45083092"/>
              </p:ext>
            </p:extLst>
          </p:nvPr>
        </p:nvGraphicFramePr>
        <p:xfrm>
          <a:off x="754144" y="1528870"/>
          <a:ext cx="10369485" cy="2621280"/>
        </p:xfrm>
        <a:graphic>
          <a:graphicData uri="http://schemas.openxmlformats.org/drawingml/2006/table">
            <a:tbl>
              <a:tblPr firstRow="1" firstCol="1" bandRow="1">
                <a:tableStyleId>{B301B821-A1FF-4177-AEE7-76D212191A09}</a:tableStyleId>
              </a:tblPr>
              <a:tblGrid>
                <a:gridCol w="4724594"/>
                <a:gridCol w="5644891"/>
              </a:tblGrid>
              <a:tr h="408275">
                <a:tc>
                  <a:txBody>
                    <a:bodyPr/>
                    <a:lstStyle/>
                    <a:p>
                      <a:pPr marL="0" marR="0" algn="l">
                        <a:spcBef>
                          <a:spcPts val="0"/>
                        </a:spcBef>
                        <a:spcAft>
                          <a:spcPts val="1200"/>
                        </a:spcAft>
                      </a:pPr>
                      <a:r>
                        <a:rPr lang="en-US" sz="3200" dirty="0">
                          <a:effectLst/>
                        </a:rPr>
                        <a:t>Holy Spirit's Conviction</a:t>
                      </a:r>
                      <a:endParaRPr lang="en-US" sz="3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l">
                        <a:spcBef>
                          <a:spcPts val="0"/>
                        </a:spcBef>
                        <a:spcAft>
                          <a:spcPts val="1200"/>
                        </a:spcAft>
                      </a:pPr>
                      <a:r>
                        <a:rPr lang="en-US" sz="3200" dirty="0">
                          <a:effectLst/>
                        </a:rPr>
                        <a:t>Satan's Accusation</a:t>
                      </a:r>
                      <a:endParaRPr lang="en-US" sz="3200" dirty="0">
                        <a:effectLst/>
                        <a:latin typeface="Times New Roman" panose="02020603050405020304" pitchFamily="18" charset="0"/>
                        <a:ea typeface="Times New Roman" panose="02020603050405020304" pitchFamily="18" charset="0"/>
                      </a:endParaRPr>
                    </a:p>
                  </a:txBody>
                  <a:tcPr marL="68580" marR="68580" marT="0" marB="0"/>
                </a:tc>
              </a:tr>
              <a:tr h="408275">
                <a:tc>
                  <a:txBody>
                    <a:bodyPr/>
                    <a:lstStyle/>
                    <a:p>
                      <a:pPr marL="0" marR="0">
                        <a:spcBef>
                          <a:spcPts val="0"/>
                        </a:spcBef>
                        <a:spcAft>
                          <a:spcPts val="1200"/>
                        </a:spcAft>
                      </a:pPr>
                      <a:r>
                        <a:rPr lang="en-US" sz="2800" b="1" dirty="0">
                          <a:effectLst/>
                        </a:rPr>
                        <a:t>Specific</a:t>
                      </a:r>
                      <a:endParaRPr lang="en-US" sz="28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1200"/>
                        </a:spcAft>
                      </a:pPr>
                      <a:r>
                        <a:rPr lang="en-US" sz="2800" b="1">
                          <a:effectLst/>
                        </a:rPr>
                        <a:t>Often vague</a:t>
                      </a:r>
                      <a:endParaRPr lang="en-US" sz="2800" b="1">
                        <a:effectLst/>
                        <a:latin typeface="Times New Roman" panose="02020603050405020304" pitchFamily="18" charset="0"/>
                        <a:ea typeface="Times New Roman" panose="02020603050405020304" pitchFamily="18" charset="0"/>
                      </a:endParaRPr>
                    </a:p>
                  </a:txBody>
                  <a:tcPr marL="68580" marR="68580" marT="0" marB="0"/>
                </a:tc>
              </a:tr>
              <a:tr h="408275">
                <a:tc>
                  <a:txBody>
                    <a:bodyPr/>
                    <a:lstStyle/>
                    <a:p>
                      <a:pPr marL="0" marR="0">
                        <a:spcBef>
                          <a:spcPts val="0"/>
                        </a:spcBef>
                        <a:spcAft>
                          <a:spcPts val="1200"/>
                        </a:spcAft>
                      </a:pPr>
                      <a:r>
                        <a:rPr lang="en-US" sz="2800" b="1">
                          <a:effectLst/>
                        </a:rPr>
                        <a:t>Points to a particular sin</a:t>
                      </a:r>
                      <a:endParaRPr lang="en-US" sz="2800" b="1">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1200"/>
                        </a:spcAft>
                      </a:pPr>
                      <a:r>
                        <a:rPr lang="en-US" sz="2800" b="1">
                          <a:effectLst/>
                        </a:rPr>
                        <a:t>Says, "You are a failure."</a:t>
                      </a:r>
                      <a:endParaRPr lang="en-US" sz="2800" b="1">
                        <a:effectLst/>
                        <a:latin typeface="Times New Roman" panose="02020603050405020304" pitchFamily="18" charset="0"/>
                        <a:ea typeface="Times New Roman" panose="02020603050405020304" pitchFamily="18" charset="0"/>
                      </a:endParaRPr>
                    </a:p>
                  </a:txBody>
                  <a:tcPr marL="68580" marR="68580" marT="0" marB="0"/>
                </a:tc>
              </a:tr>
              <a:tr h="408275">
                <a:tc>
                  <a:txBody>
                    <a:bodyPr/>
                    <a:lstStyle/>
                    <a:p>
                      <a:pPr marL="0" marR="0">
                        <a:spcBef>
                          <a:spcPts val="0"/>
                        </a:spcBef>
                        <a:spcAft>
                          <a:spcPts val="1200"/>
                        </a:spcAft>
                      </a:pPr>
                      <a:r>
                        <a:rPr lang="en-US" sz="2800" b="1">
                          <a:effectLst/>
                        </a:rPr>
                        <a:t>Leads to repentance</a:t>
                      </a:r>
                      <a:endParaRPr lang="en-US" sz="2800" b="1">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1200"/>
                        </a:spcAft>
                      </a:pPr>
                      <a:r>
                        <a:rPr lang="en-US" sz="2800" b="1" dirty="0">
                          <a:effectLst/>
                        </a:rPr>
                        <a:t>Leads to shame</a:t>
                      </a:r>
                      <a:endParaRPr lang="en-US" sz="2800" b="1" dirty="0">
                        <a:effectLst/>
                        <a:latin typeface="Times New Roman" panose="02020603050405020304" pitchFamily="18" charset="0"/>
                        <a:ea typeface="Times New Roman" panose="02020603050405020304" pitchFamily="18" charset="0"/>
                      </a:endParaRPr>
                    </a:p>
                  </a:txBody>
                  <a:tcPr marL="68580" marR="68580" marT="0" marB="0"/>
                </a:tc>
              </a:tr>
              <a:tr h="408275">
                <a:tc>
                  <a:txBody>
                    <a:bodyPr/>
                    <a:lstStyle/>
                    <a:p>
                      <a:pPr marL="0" marR="0">
                        <a:spcBef>
                          <a:spcPts val="0"/>
                        </a:spcBef>
                        <a:spcAft>
                          <a:spcPts val="1200"/>
                        </a:spcAft>
                      </a:pPr>
                      <a:r>
                        <a:rPr lang="en-US" sz="2800" b="1">
                          <a:effectLst/>
                        </a:rPr>
                        <a:t>Draws us toward Christ</a:t>
                      </a:r>
                      <a:endParaRPr lang="en-US" sz="2800" b="1">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1200"/>
                        </a:spcAft>
                      </a:pPr>
                      <a:r>
                        <a:rPr lang="en-US" sz="2800" b="1" dirty="0">
                          <a:effectLst/>
                        </a:rPr>
                        <a:t>Drives us away from Christ</a:t>
                      </a:r>
                      <a:endParaRPr lang="en-US" sz="2800" b="1" dirty="0">
                        <a:effectLst/>
                        <a:latin typeface="Times New Roman" panose="02020603050405020304" pitchFamily="18" charset="0"/>
                        <a:ea typeface="Times New Roman" panose="02020603050405020304" pitchFamily="18" charset="0"/>
                      </a:endParaRPr>
                    </a:p>
                  </a:txBody>
                  <a:tcPr marL="68580" marR="68580" marT="0" marB="0"/>
                </a:tc>
              </a:tr>
              <a:tr h="408275">
                <a:tc>
                  <a:txBody>
                    <a:bodyPr/>
                    <a:lstStyle/>
                    <a:p>
                      <a:pPr marL="0" marR="0">
                        <a:spcBef>
                          <a:spcPts val="0"/>
                        </a:spcBef>
                        <a:spcAft>
                          <a:spcPts val="1200"/>
                        </a:spcAft>
                      </a:pPr>
                      <a:r>
                        <a:rPr lang="en-US" sz="2800" b="1">
                          <a:effectLst/>
                        </a:rPr>
                        <a:t>Offers hope and forgiveness</a:t>
                      </a:r>
                      <a:endParaRPr lang="en-US" sz="2800" b="1">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1200"/>
                        </a:spcAft>
                      </a:pPr>
                      <a:r>
                        <a:rPr lang="en-US" sz="2800" b="1" dirty="0">
                          <a:effectLst/>
                        </a:rPr>
                        <a:t>Offers condemnation and despair</a:t>
                      </a:r>
                      <a:endParaRPr lang="en-US" sz="2800" b="1" dirty="0">
                        <a:effectLst/>
                        <a:latin typeface="Times New Roman" panose="02020603050405020304" pitchFamily="18" charset="0"/>
                        <a:ea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11853016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4. The Distinction</a:t>
            </a:r>
            <a:endParaRPr lang="en-US" dirty="0"/>
          </a:p>
        </p:txBody>
      </p:sp>
      <p:sp>
        <p:nvSpPr>
          <p:cNvPr id="3" name="Content Placeholder 2"/>
          <p:cNvSpPr>
            <a:spLocks noGrp="1"/>
          </p:cNvSpPr>
          <p:nvPr>
            <p:ph idx="1"/>
          </p:nvPr>
        </p:nvSpPr>
        <p:spPr>
          <a:xfrm>
            <a:off x="0" y="1229216"/>
            <a:ext cx="12117355" cy="4357684"/>
          </a:xfrm>
        </p:spPr>
        <p:txBody>
          <a:bodyPr>
            <a:normAutofit/>
          </a:bodyPr>
          <a:lstStyle/>
          <a:p>
            <a:r>
              <a:rPr lang="en-US" i="0" dirty="0" smtClean="0"/>
              <a:t>Romans 8:1-2 </a:t>
            </a:r>
            <a:r>
              <a:rPr lang="en-US" i="0" baseline="30000" dirty="0" smtClean="0"/>
              <a:t>ERV </a:t>
            </a:r>
          </a:p>
          <a:p>
            <a:pPr lvl="1"/>
            <a:r>
              <a:rPr lang="en-US" baseline="30000" dirty="0" smtClean="0"/>
              <a:t>1</a:t>
            </a:r>
            <a:r>
              <a:rPr lang="en-US" dirty="0" smtClean="0"/>
              <a:t>So now anyone who is in Christ Jesus is not judged guilty. </a:t>
            </a:r>
            <a:r>
              <a:rPr lang="en-US" baseline="30000" dirty="0" smtClean="0"/>
              <a:t>2</a:t>
            </a:r>
            <a:r>
              <a:rPr lang="en-US" dirty="0" smtClean="0"/>
              <a:t>That is because in Christ Jesus the law of the Spirit that brings life made you free. It made you free from the law that brings sin and death.</a:t>
            </a:r>
          </a:p>
        </p:txBody>
      </p:sp>
      <p:sp>
        <p:nvSpPr>
          <p:cNvPr id="4" name="Text Placeholder 3"/>
          <p:cNvSpPr>
            <a:spLocks noGrp="1"/>
          </p:cNvSpPr>
          <p:nvPr>
            <p:ph type="body" sz="quarter" idx="11"/>
          </p:nvPr>
        </p:nvSpPr>
        <p:spPr>
          <a:xfrm>
            <a:off x="0" y="4902741"/>
            <a:ext cx="12192000" cy="1955260"/>
          </a:xfrm>
        </p:spPr>
        <p:txBody>
          <a:bodyPr/>
          <a:lstStyle/>
          <a:p>
            <a:r>
              <a:rPr lang="en-US" dirty="0"/>
              <a:t>The Holy Spirit certainly convicts believers of sin (John 16), but He does not condemn those who belong to Christ</a:t>
            </a:r>
            <a:r>
              <a:rPr lang="en-US" dirty="0" smtClean="0"/>
              <a:t>.</a:t>
            </a:r>
          </a:p>
          <a:p>
            <a:endParaRPr lang="en-US" dirty="0"/>
          </a:p>
          <a:p>
            <a:r>
              <a:rPr lang="en-US" dirty="0"/>
              <a:t>Paul explains this </a:t>
            </a:r>
            <a:r>
              <a:rPr lang="en-US" dirty="0" smtClean="0"/>
              <a:t>further in Romans 8:16</a:t>
            </a:r>
            <a:endParaRPr lang="en-US" dirty="0"/>
          </a:p>
        </p:txBody>
      </p:sp>
    </p:spTree>
    <p:extLst>
      <p:ext uri="{BB962C8B-B14F-4D97-AF65-F5344CB8AC3E}">
        <p14:creationId xmlns:p14="http://schemas.microsoft.com/office/powerpoint/2010/main" val="26422381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4. The Distinction</a:t>
            </a:r>
            <a:endParaRPr lang="en-US" dirty="0"/>
          </a:p>
        </p:txBody>
      </p:sp>
      <p:sp>
        <p:nvSpPr>
          <p:cNvPr id="3" name="Content Placeholder 2"/>
          <p:cNvSpPr>
            <a:spLocks noGrp="1"/>
          </p:cNvSpPr>
          <p:nvPr>
            <p:ph idx="1"/>
          </p:nvPr>
        </p:nvSpPr>
        <p:spPr>
          <a:xfrm>
            <a:off x="0" y="1229216"/>
            <a:ext cx="12117355" cy="4357684"/>
          </a:xfrm>
        </p:spPr>
        <p:txBody>
          <a:bodyPr>
            <a:normAutofit/>
          </a:bodyPr>
          <a:lstStyle/>
          <a:p>
            <a:r>
              <a:rPr lang="en-US" i="0" dirty="0" smtClean="0"/>
              <a:t>Romans 8:16 </a:t>
            </a:r>
            <a:r>
              <a:rPr lang="en-US" i="0" baseline="30000" dirty="0" smtClean="0"/>
              <a:t>ERV </a:t>
            </a:r>
          </a:p>
          <a:p>
            <a:pPr lvl="1"/>
            <a:r>
              <a:rPr lang="en-US" baseline="30000" dirty="0" smtClean="0"/>
              <a:t>16</a:t>
            </a:r>
            <a:r>
              <a:rPr lang="en-US" dirty="0" smtClean="0"/>
              <a:t>And the Spirit himself speaks to our spirits and makes us sure that we are God’s children.</a:t>
            </a:r>
          </a:p>
        </p:txBody>
      </p:sp>
      <p:sp>
        <p:nvSpPr>
          <p:cNvPr id="4" name="Text Placeholder 3"/>
          <p:cNvSpPr>
            <a:spLocks noGrp="1"/>
          </p:cNvSpPr>
          <p:nvPr>
            <p:ph type="body" sz="quarter" idx="11"/>
          </p:nvPr>
        </p:nvSpPr>
        <p:spPr>
          <a:xfrm>
            <a:off x="0" y="4506012"/>
            <a:ext cx="12192000" cy="2351988"/>
          </a:xfrm>
        </p:spPr>
        <p:txBody>
          <a:bodyPr/>
          <a:lstStyle/>
          <a:p>
            <a:r>
              <a:rPr lang="en-US" dirty="0"/>
              <a:t>The Spirit's ministry is to assure believers of their relationship with the Father while also sanctifying them</a:t>
            </a:r>
            <a:r>
              <a:rPr lang="en-US" dirty="0" smtClean="0"/>
              <a:t>.</a:t>
            </a:r>
          </a:p>
          <a:p>
            <a:r>
              <a:rPr lang="en-US" dirty="0"/>
              <a:t>Other passages show the Spirit's restorative </a:t>
            </a:r>
            <a:r>
              <a:rPr lang="en-US" dirty="0" smtClean="0"/>
              <a:t>work. </a:t>
            </a:r>
          </a:p>
          <a:p>
            <a:r>
              <a:rPr lang="en-US" dirty="0" smtClean="0"/>
              <a:t>The </a:t>
            </a:r>
            <a:r>
              <a:rPr lang="en-US" dirty="0"/>
              <a:t>Spirit transforms </a:t>
            </a:r>
            <a:r>
              <a:rPr lang="en-US" dirty="0" smtClean="0"/>
              <a:t>our character</a:t>
            </a:r>
            <a:r>
              <a:rPr lang="en-US" dirty="0" smtClean="0"/>
              <a:t>.</a:t>
            </a:r>
          </a:p>
          <a:p>
            <a:r>
              <a:rPr lang="en-US" dirty="0">
                <a:solidFill>
                  <a:schemeClr val="tx1"/>
                </a:solidFill>
              </a:rPr>
              <a:t>5. </a:t>
            </a:r>
            <a:r>
              <a:rPr lang="en-US" dirty="0" smtClean="0">
                <a:solidFill>
                  <a:schemeClr val="tx1"/>
                </a:solidFill>
              </a:rPr>
              <a:t>The Goal </a:t>
            </a:r>
            <a:r>
              <a:rPr lang="en-US" dirty="0">
                <a:solidFill>
                  <a:schemeClr val="tx1"/>
                </a:solidFill>
              </a:rPr>
              <a:t>is Restoration</a:t>
            </a:r>
          </a:p>
        </p:txBody>
      </p:sp>
    </p:spTree>
    <p:extLst>
      <p:ext uri="{BB962C8B-B14F-4D97-AF65-F5344CB8AC3E}">
        <p14:creationId xmlns:p14="http://schemas.microsoft.com/office/powerpoint/2010/main" val="15846308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a:t>
            </a:r>
            <a:endParaRPr lang="en-US" dirty="0"/>
          </a:p>
        </p:txBody>
      </p:sp>
      <p:sp>
        <p:nvSpPr>
          <p:cNvPr id="3" name="Subtitle 2"/>
          <p:cNvSpPr>
            <a:spLocks noGrp="1"/>
          </p:cNvSpPr>
          <p:nvPr>
            <p:ph type="body" sz="quarter" idx="10"/>
          </p:nvPr>
        </p:nvSpPr>
        <p:spPr/>
        <p:txBody>
          <a:bodyPr>
            <a:normAutofit/>
          </a:bodyPr>
          <a:lstStyle/>
          <a:p>
            <a:r>
              <a:rPr lang="en-US" dirty="0" smtClean="0"/>
              <a:t>Today we begin a new series we are calling “Our Advantage” talking about the Holy Spirit. </a:t>
            </a:r>
          </a:p>
          <a:p>
            <a:r>
              <a:rPr lang="en-US" dirty="0" smtClean="0"/>
              <a:t>We will spend the whole month exploring this third person of the trinity.</a:t>
            </a:r>
          </a:p>
          <a:p>
            <a:r>
              <a:rPr lang="en-US" dirty="0" smtClean="0"/>
              <a:t>As usual, I will be doing a 30,000 foot fly over and leave it up to Sandy to dig into the details of who He is and what role He plays in our Christian walk.</a:t>
            </a:r>
          </a:p>
        </p:txBody>
      </p:sp>
      <p:sp>
        <p:nvSpPr>
          <p:cNvPr id="4" name="Text Placeholder 3"/>
          <p:cNvSpPr>
            <a:spLocks noGrp="1"/>
          </p:cNvSpPr>
          <p:nvPr>
            <p:ph type="body" sz="quarter" idx="11"/>
          </p:nvPr>
        </p:nvSpPr>
        <p:spPr>
          <a:xfrm>
            <a:off x="0" y="6267069"/>
            <a:ext cx="12192000" cy="590931"/>
          </a:xfrm>
        </p:spPr>
        <p:txBody>
          <a:bodyPr/>
          <a:lstStyle/>
          <a:p>
            <a:r>
              <a:rPr lang="en-US" dirty="0"/>
              <a:t>We’ll start with Jesus’ words to his disciples. </a:t>
            </a:r>
          </a:p>
        </p:txBody>
      </p:sp>
    </p:spTree>
    <p:extLst>
      <p:ext uri="{BB962C8B-B14F-4D97-AF65-F5344CB8AC3E}">
        <p14:creationId xmlns:p14="http://schemas.microsoft.com/office/powerpoint/2010/main" val="19271694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5. The Goal is Restoration</a:t>
            </a:r>
            <a:endParaRPr lang="en-US" dirty="0"/>
          </a:p>
        </p:txBody>
      </p:sp>
      <p:sp>
        <p:nvSpPr>
          <p:cNvPr id="3" name="Content Placeholder 2"/>
          <p:cNvSpPr>
            <a:spLocks noGrp="1"/>
          </p:cNvSpPr>
          <p:nvPr>
            <p:ph idx="1"/>
          </p:nvPr>
        </p:nvSpPr>
        <p:spPr/>
        <p:txBody>
          <a:bodyPr>
            <a:normAutofit/>
          </a:bodyPr>
          <a:lstStyle/>
          <a:p>
            <a:r>
              <a:rPr lang="en-US" dirty="0" smtClean="0"/>
              <a:t>Galatians 5:16-17 </a:t>
            </a:r>
            <a:r>
              <a:rPr lang="en-US" baseline="30000" dirty="0"/>
              <a:t>ERV </a:t>
            </a:r>
            <a:endParaRPr lang="en-US" baseline="30000" dirty="0" smtClean="0"/>
          </a:p>
          <a:p>
            <a:pPr lvl="1"/>
            <a:r>
              <a:rPr lang="en-US" baseline="30000" dirty="0" smtClean="0"/>
              <a:t>16</a:t>
            </a:r>
            <a:r>
              <a:rPr lang="en-US" dirty="0" smtClean="0"/>
              <a:t>So </a:t>
            </a:r>
            <a:r>
              <a:rPr lang="en-US" dirty="0"/>
              <a:t>I tell you, live the way the Spirit leads you. Then you will not do the evil things your sinful self wants. </a:t>
            </a:r>
            <a:r>
              <a:rPr lang="en-US" baseline="30000" dirty="0"/>
              <a:t>17</a:t>
            </a:r>
            <a:r>
              <a:rPr lang="en-US" dirty="0"/>
              <a:t>The sinful self wants what is against the Spirit, and the Spirit wants what is against the sinful self. They are always fighting against each other, so that you don’t do what you really want to do. </a:t>
            </a:r>
          </a:p>
        </p:txBody>
      </p:sp>
      <p:sp>
        <p:nvSpPr>
          <p:cNvPr id="4" name="Text Placeholder 3"/>
          <p:cNvSpPr>
            <a:spLocks noGrp="1"/>
          </p:cNvSpPr>
          <p:nvPr>
            <p:ph type="body" sz="quarter" idx="11"/>
          </p:nvPr>
        </p:nvSpPr>
        <p:spPr/>
        <p:txBody>
          <a:bodyPr/>
          <a:lstStyle/>
          <a:p>
            <a:r>
              <a:rPr lang="en-US" dirty="0"/>
              <a:t>Galatians 5:22–25</a:t>
            </a:r>
          </a:p>
        </p:txBody>
      </p:sp>
    </p:spTree>
    <p:extLst>
      <p:ext uri="{BB962C8B-B14F-4D97-AF65-F5344CB8AC3E}">
        <p14:creationId xmlns:p14="http://schemas.microsoft.com/office/powerpoint/2010/main" val="31372414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5. </a:t>
            </a:r>
            <a:r>
              <a:rPr lang="en-US" dirty="0"/>
              <a:t>The Goal </a:t>
            </a:r>
            <a:r>
              <a:rPr lang="en-US" dirty="0" smtClean="0"/>
              <a:t>is Restoration</a:t>
            </a:r>
            <a:endParaRPr lang="en-US" dirty="0"/>
          </a:p>
        </p:txBody>
      </p:sp>
      <p:sp>
        <p:nvSpPr>
          <p:cNvPr id="3" name="Content Placeholder 2"/>
          <p:cNvSpPr>
            <a:spLocks noGrp="1"/>
          </p:cNvSpPr>
          <p:nvPr>
            <p:ph idx="1"/>
          </p:nvPr>
        </p:nvSpPr>
        <p:spPr/>
        <p:txBody>
          <a:bodyPr>
            <a:normAutofit/>
          </a:bodyPr>
          <a:lstStyle/>
          <a:p>
            <a:r>
              <a:rPr lang="en-US" dirty="0" smtClean="0"/>
              <a:t>Galatians 5:22–25 </a:t>
            </a:r>
            <a:r>
              <a:rPr lang="en-US" baseline="30000" dirty="0"/>
              <a:t>ERV </a:t>
            </a:r>
            <a:endParaRPr lang="en-US" baseline="30000" dirty="0" smtClean="0"/>
          </a:p>
          <a:p>
            <a:pPr lvl="1"/>
            <a:r>
              <a:rPr lang="en-US" baseline="30000" dirty="0" smtClean="0"/>
              <a:t>22</a:t>
            </a:r>
            <a:r>
              <a:rPr lang="en-US" dirty="0" smtClean="0"/>
              <a:t>But </a:t>
            </a:r>
            <a:r>
              <a:rPr lang="en-US" dirty="0"/>
              <a:t>the fruit that the Spirit produces in a person’s life is love, joy, peace, patience, kindness, goodness, faithfulness, </a:t>
            </a:r>
            <a:r>
              <a:rPr lang="en-US" baseline="30000" dirty="0"/>
              <a:t>23</a:t>
            </a:r>
            <a:r>
              <a:rPr lang="en-US" dirty="0"/>
              <a:t>gentleness, and self-control. There is no law against these kinds of things. </a:t>
            </a:r>
            <a:r>
              <a:rPr lang="en-US" baseline="30000" dirty="0"/>
              <a:t>24</a:t>
            </a:r>
            <a:r>
              <a:rPr lang="en-US" dirty="0"/>
              <a:t>Those who belong to Christ Jesus have crucified their sinful self. They have given up their old selfish feelings and the evil things they wanted to do. </a:t>
            </a:r>
            <a:r>
              <a:rPr lang="en-US" baseline="30000" dirty="0"/>
              <a:t>25</a:t>
            </a:r>
            <a:r>
              <a:rPr lang="en-US" dirty="0"/>
              <a:t>We get our new life from the Spirit, so we should follow the Spirit.</a:t>
            </a:r>
          </a:p>
          <a:p>
            <a:endParaRPr lang="en-US" dirty="0"/>
          </a:p>
        </p:txBody>
      </p:sp>
      <p:sp>
        <p:nvSpPr>
          <p:cNvPr id="4" name="Text Placeholder 3"/>
          <p:cNvSpPr>
            <a:spLocks noGrp="1"/>
          </p:cNvSpPr>
          <p:nvPr>
            <p:ph type="body" sz="quarter" idx="11"/>
          </p:nvPr>
        </p:nvSpPr>
        <p:spPr>
          <a:xfrm>
            <a:off x="0" y="5066852"/>
            <a:ext cx="12192000" cy="1791149"/>
          </a:xfrm>
        </p:spPr>
        <p:txBody>
          <a:bodyPr/>
          <a:lstStyle/>
          <a:p>
            <a:r>
              <a:rPr lang="en-US" dirty="0"/>
              <a:t>The Spirit reassures us of our right standing with God. </a:t>
            </a:r>
          </a:p>
          <a:p>
            <a:r>
              <a:rPr lang="en-US" dirty="0"/>
              <a:t>His work is always aimed at bringing us into greater conformity with Christ.</a:t>
            </a:r>
          </a:p>
        </p:txBody>
      </p:sp>
    </p:spTree>
    <p:extLst>
      <p:ext uri="{BB962C8B-B14F-4D97-AF65-F5344CB8AC3E}">
        <p14:creationId xmlns:p14="http://schemas.microsoft.com/office/powerpoint/2010/main" val="37827173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Autofit/>
          </a:bodyPr>
          <a:lstStyle/>
          <a:p>
            <a:r>
              <a:rPr lang="en-US" dirty="0"/>
              <a:t>Convincer But Not Accuser</a:t>
            </a:r>
          </a:p>
        </p:txBody>
      </p:sp>
      <p:sp>
        <p:nvSpPr>
          <p:cNvPr id="6" name="Content Placeholder 5"/>
          <p:cNvSpPr txBox="1">
            <a:spLocks noGrp="1"/>
          </p:cNvSpPr>
          <p:nvPr>
            <p:ph idx="1"/>
          </p:nvPr>
        </p:nvSpPr>
        <p:spPr>
          <a:xfrm>
            <a:off x="74645" y="914400"/>
            <a:ext cx="12117355" cy="3908762"/>
          </a:xfrm>
          <a:prstGeom prst="rect">
            <a:avLst/>
          </a:prstGeom>
          <a:solidFill>
            <a:schemeClr val="accent2">
              <a:lumMod val="20000"/>
              <a:lumOff val="80000"/>
            </a:schemeClr>
          </a:solidFill>
          <a:ln w="69850" cmpd="thickThin">
            <a:solidFill>
              <a:schemeClr val="accent1"/>
            </a:solidFill>
          </a:ln>
        </p:spPr>
        <p:txBody>
          <a:bodyPr wrap="square" rtlCol="0">
            <a:spAutoFit/>
          </a:bodyPr>
          <a:lstStyle/>
          <a:p>
            <a:pPr marL="974725" indent="-974725">
              <a:buFont typeface="Wingdings" panose="05000000000000000000" pitchFamily="2" charset="2"/>
              <a:buChar char="Ø"/>
            </a:pPr>
            <a:r>
              <a:rPr lang="en-US" sz="5400" b="1" dirty="0" smtClean="0">
                <a:solidFill>
                  <a:schemeClr val="accent2">
                    <a:lumMod val="50000"/>
                  </a:schemeClr>
                </a:solidFill>
                <a:effectLst>
                  <a:outerShdw blurRad="38100" dist="38100" dir="2700000" algn="tl">
                    <a:srgbClr val="000000">
                      <a:alpha val="43137"/>
                    </a:srgbClr>
                  </a:outerShdw>
                </a:effectLst>
              </a:rPr>
              <a:t>The </a:t>
            </a:r>
            <a:r>
              <a:rPr lang="en-US" sz="5400" b="1" dirty="0">
                <a:solidFill>
                  <a:schemeClr val="accent2">
                    <a:lumMod val="50000"/>
                  </a:schemeClr>
                </a:solidFill>
                <a:effectLst>
                  <a:outerShdw blurRad="38100" dist="38100" dir="2700000" algn="tl">
                    <a:srgbClr val="000000">
                      <a:alpha val="43137"/>
                    </a:srgbClr>
                  </a:outerShdw>
                </a:effectLst>
              </a:rPr>
              <a:t>Holy Spirit convicts us of sin in order to lead us to repentance and </a:t>
            </a:r>
            <a:r>
              <a:rPr lang="en-US" sz="5400" b="1" dirty="0" smtClean="0">
                <a:solidFill>
                  <a:schemeClr val="accent2">
                    <a:lumMod val="50000"/>
                  </a:schemeClr>
                </a:solidFill>
                <a:effectLst>
                  <a:outerShdw blurRad="38100" dist="38100" dir="2700000" algn="tl">
                    <a:srgbClr val="000000">
                      <a:alpha val="43137"/>
                    </a:srgbClr>
                  </a:outerShdw>
                </a:effectLst>
              </a:rPr>
              <a:t>restoration. </a:t>
            </a:r>
          </a:p>
          <a:p>
            <a:pPr marL="974725" indent="-974725">
              <a:buFont typeface="Wingdings" panose="05000000000000000000" pitchFamily="2" charset="2"/>
              <a:buChar char="Ø"/>
            </a:pPr>
            <a:r>
              <a:rPr lang="en-US" sz="5400" b="1" dirty="0" smtClean="0">
                <a:solidFill>
                  <a:schemeClr val="accent2">
                    <a:lumMod val="50000"/>
                  </a:schemeClr>
                </a:solidFill>
                <a:effectLst>
                  <a:outerShdw blurRad="38100" dist="38100" dir="2700000" algn="tl">
                    <a:srgbClr val="000000">
                      <a:alpha val="43137"/>
                    </a:srgbClr>
                  </a:outerShdw>
                </a:effectLst>
              </a:rPr>
              <a:t>Satan </a:t>
            </a:r>
            <a:r>
              <a:rPr lang="en-US" sz="5400" b="1" dirty="0">
                <a:solidFill>
                  <a:schemeClr val="accent2">
                    <a:lumMod val="50000"/>
                  </a:schemeClr>
                </a:solidFill>
                <a:effectLst>
                  <a:outerShdw blurRad="38100" dist="38100" dir="2700000" algn="tl">
                    <a:srgbClr val="000000">
                      <a:alpha val="43137"/>
                    </a:srgbClr>
                  </a:outerShdw>
                </a:effectLst>
              </a:rPr>
              <a:t>accuses us in order to produce condemnation, shame, and despair</a:t>
            </a:r>
            <a:r>
              <a:rPr lang="en-US" sz="5400" b="1" dirty="0" smtClean="0">
                <a:solidFill>
                  <a:schemeClr val="accent2">
                    <a:lumMod val="50000"/>
                  </a:schemeClr>
                </a:solidFill>
                <a:effectLst>
                  <a:outerShdw blurRad="38100" dist="38100" dir="2700000" algn="tl">
                    <a:srgbClr val="000000">
                      <a:alpha val="43137"/>
                    </a:srgbClr>
                  </a:outerShdw>
                </a:effectLst>
              </a:rPr>
              <a:t>.</a:t>
            </a:r>
            <a:endParaRPr lang="en-US" sz="5400" b="1" dirty="0">
              <a:solidFill>
                <a:schemeClr val="accent2">
                  <a:lumMod val="50000"/>
                </a:schemeClr>
              </a:solidFill>
              <a:effectLst>
                <a:outerShdw blurRad="38100" dist="38100" dir="2700000" algn="tl">
                  <a:srgbClr val="000000">
                    <a:alpha val="43137"/>
                  </a:srgbClr>
                </a:outerShdw>
              </a:effectLst>
            </a:endParaRPr>
          </a:p>
        </p:txBody>
      </p:sp>
      <p:sp>
        <p:nvSpPr>
          <p:cNvPr id="3" name="Text Placeholder 2"/>
          <p:cNvSpPr>
            <a:spLocks noGrp="1"/>
          </p:cNvSpPr>
          <p:nvPr>
            <p:ph type="body" sz="quarter" idx="11"/>
          </p:nvPr>
        </p:nvSpPr>
        <p:spPr>
          <a:xfrm>
            <a:off x="0" y="5033913"/>
            <a:ext cx="12192000" cy="1824088"/>
          </a:xfrm>
        </p:spPr>
        <p:txBody>
          <a:bodyPr/>
          <a:lstStyle/>
          <a:p>
            <a:r>
              <a:rPr lang="en-US" dirty="0" smtClean="0"/>
              <a:t>The </a:t>
            </a:r>
            <a:r>
              <a:rPr lang="en-US" dirty="0"/>
              <a:t>Spirit </a:t>
            </a:r>
            <a:r>
              <a:rPr lang="en-US" u="sng" dirty="0" smtClean="0"/>
              <a:t>DOES</a:t>
            </a:r>
            <a:r>
              <a:rPr lang="en-US" dirty="0" smtClean="0"/>
              <a:t> confront </a:t>
            </a:r>
            <a:r>
              <a:rPr lang="en-US" dirty="0"/>
              <a:t>sin, but He never does so </a:t>
            </a:r>
            <a:r>
              <a:rPr lang="en-US" dirty="0" smtClean="0"/>
              <a:t>as to </a:t>
            </a:r>
            <a:r>
              <a:rPr lang="en-US" dirty="0"/>
              <a:t>drive believers away from Christ. </a:t>
            </a:r>
            <a:endParaRPr lang="en-US" dirty="0" smtClean="0"/>
          </a:p>
          <a:p>
            <a:r>
              <a:rPr lang="en-US" dirty="0" smtClean="0"/>
              <a:t>Instead</a:t>
            </a:r>
            <a:r>
              <a:rPr lang="en-US" dirty="0"/>
              <a:t>, He exposes sin so that we may confess it, receive forgiveness, and grow in holiness </a:t>
            </a:r>
            <a:r>
              <a:rPr lang="en-US" dirty="0" smtClean="0"/>
              <a:t>and draw closer to Christ.</a:t>
            </a:r>
            <a:endParaRPr lang="en-US" dirty="0"/>
          </a:p>
        </p:txBody>
      </p:sp>
    </p:spTree>
    <p:extLst>
      <p:ext uri="{BB962C8B-B14F-4D97-AF65-F5344CB8AC3E}">
        <p14:creationId xmlns:p14="http://schemas.microsoft.com/office/powerpoint/2010/main" val="30919606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mtClean="0"/>
              <a:t>Convincer But Not Accuser</a:t>
            </a:r>
            <a:endParaRPr lang="en-US" dirty="0"/>
          </a:p>
        </p:txBody>
      </p:sp>
    </p:spTree>
    <p:extLst>
      <p:ext uri="{BB962C8B-B14F-4D97-AF65-F5344CB8AC3E}">
        <p14:creationId xmlns:p14="http://schemas.microsoft.com/office/powerpoint/2010/main" val="22779182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We’ll start with Jesus’ words to his disciples. </a:t>
            </a:r>
          </a:p>
        </p:txBody>
      </p:sp>
      <p:sp>
        <p:nvSpPr>
          <p:cNvPr id="3" name="Subtitle 2"/>
          <p:cNvSpPr>
            <a:spLocks noGrp="1"/>
          </p:cNvSpPr>
          <p:nvPr>
            <p:ph type="body" sz="quarter" idx="10"/>
          </p:nvPr>
        </p:nvSpPr>
        <p:spPr/>
        <p:txBody>
          <a:bodyPr>
            <a:normAutofit/>
          </a:bodyPr>
          <a:lstStyle/>
          <a:p>
            <a:r>
              <a:rPr lang="en-US" dirty="0" smtClean="0"/>
              <a:t>He had been telling them that things were about to change. </a:t>
            </a:r>
          </a:p>
          <a:p>
            <a:r>
              <a:rPr lang="en-US" dirty="0" smtClean="0"/>
              <a:t>But it was important that they stick together and love each other.</a:t>
            </a:r>
          </a:p>
          <a:p>
            <a:r>
              <a:rPr lang="en-US" dirty="0" smtClean="0"/>
              <a:t>The road ahead would be too hard to travel alone.</a:t>
            </a:r>
            <a:r>
              <a:rPr lang="en-US" dirty="0"/>
              <a:t> </a:t>
            </a:r>
            <a:endParaRPr lang="en-US" dirty="0" smtClean="0"/>
          </a:p>
          <a:p>
            <a:r>
              <a:rPr lang="en-US" dirty="0" smtClean="0"/>
              <a:t>There </a:t>
            </a:r>
            <a:r>
              <a:rPr lang="en-US" dirty="0"/>
              <a:t>would be more conflict and persecution </a:t>
            </a:r>
            <a:r>
              <a:rPr lang="en-US" dirty="0" smtClean="0"/>
              <a:t>because </a:t>
            </a:r>
            <a:r>
              <a:rPr lang="en-US" dirty="0"/>
              <a:t>of the gospel. </a:t>
            </a:r>
          </a:p>
          <a:p>
            <a:endParaRPr lang="en-US" dirty="0" smtClean="0"/>
          </a:p>
        </p:txBody>
      </p:sp>
      <p:sp>
        <p:nvSpPr>
          <p:cNvPr id="4" name="Text Placeholder 3"/>
          <p:cNvSpPr>
            <a:spLocks noGrp="1"/>
          </p:cNvSpPr>
          <p:nvPr>
            <p:ph type="body" sz="quarter" idx="11"/>
          </p:nvPr>
        </p:nvSpPr>
        <p:spPr/>
        <p:txBody>
          <a:bodyPr/>
          <a:lstStyle/>
          <a:p>
            <a:r>
              <a:rPr lang="en-US" dirty="0"/>
              <a:t>John 14:15-17 </a:t>
            </a:r>
            <a:r>
              <a:rPr lang="en-US" baseline="30000" dirty="0"/>
              <a:t>ERV </a:t>
            </a:r>
            <a:endParaRPr lang="en-US" dirty="0"/>
          </a:p>
        </p:txBody>
      </p:sp>
    </p:spTree>
    <p:extLst>
      <p:ext uri="{BB962C8B-B14F-4D97-AF65-F5344CB8AC3E}">
        <p14:creationId xmlns:p14="http://schemas.microsoft.com/office/powerpoint/2010/main" val="24201589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John 14:15-17 </a:t>
            </a:r>
            <a:r>
              <a:rPr lang="en-US" baseline="30000" dirty="0" smtClean="0"/>
              <a:t>ERV </a:t>
            </a:r>
            <a:endParaRPr lang="en-US" baseline="30000" dirty="0"/>
          </a:p>
        </p:txBody>
      </p:sp>
      <p:sp>
        <p:nvSpPr>
          <p:cNvPr id="3" name="Content Placeholder 2"/>
          <p:cNvSpPr>
            <a:spLocks noGrp="1"/>
          </p:cNvSpPr>
          <p:nvPr>
            <p:ph idx="1"/>
          </p:nvPr>
        </p:nvSpPr>
        <p:spPr/>
        <p:txBody>
          <a:bodyPr/>
          <a:lstStyle/>
          <a:p>
            <a:pPr lvl="1"/>
            <a:r>
              <a:rPr lang="en-US" baseline="30000" dirty="0" smtClean="0"/>
              <a:t>15</a:t>
            </a:r>
            <a:r>
              <a:rPr lang="en-US" dirty="0" smtClean="0"/>
              <a:t>“If you love me, you will do what I command. </a:t>
            </a:r>
            <a:r>
              <a:rPr lang="en-US" baseline="30000" dirty="0" smtClean="0"/>
              <a:t>16</a:t>
            </a:r>
            <a:r>
              <a:rPr lang="en-US" dirty="0" smtClean="0"/>
              <a:t>I will ask the Father, and he will give you another Helper to be with you forever. </a:t>
            </a:r>
            <a:r>
              <a:rPr lang="en-US" baseline="30000" dirty="0" smtClean="0"/>
              <a:t>17</a:t>
            </a:r>
            <a:r>
              <a:rPr lang="en-US" dirty="0" smtClean="0"/>
              <a:t>The Helper is the Spirit of truth. The people of the world cannot accept </a:t>
            </a:r>
            <a:r>
              <a:rPr lang="en-US" u="sng" dirty="0" smtClean="0"/>
              <a:t>him</a:t>
            </a:r>
            <a:r>
              <a:rPr lang="en-US" dirty="0" smtClean="0"/>
              <a:t>, because they don’t see </a:t>
            </a:r>
            <a:r>
              <a:rPr lang="en-US" u="sng" dirty="0" smtClean="0"/>
              <a:t>him</a:t>
            </a:r>
            <a:r>
              <a:rPr lang="en-US" dirty="0" smtClean="0"/>
              <a:t> or know </a:t>
            </a:r>
            <a:r>
              <a:rPr lang="en-US" u="sng" dirty="0" smtClean="0"/>
              <a:t>him</a:t>
            </a:r>
            <a:r>
              <a:rPr lang="en-US" dirty="0" smtClean="0"/>
              <a:t>. But you know </a:t>
            </a:r>
            <a:r>
              <a:rPr lang="en-US" u="sng" dirty="0" smtClean="0"/>
              <a:t>him</a:t>
            </a:r>
            <a:r>
              <a:rPr lang="en-US" dirty="0" smtClean="0"/>
              <a:t>. </a:t>
            </a:r>
            <a:r>
              <a:rPr lang="en-US" u="sng" dirty="0" smtClean="0"/>
              <a:t>He</a:t>
            </a:r>
            <a:r>
              <a:rPr lang="en-US" dirty="0" smtClean="0"/>
              <a:t> lives with you, and </a:t>
            </a:r>
            <a:r>
              <a:rPr lang="en-US" u="sng" dirty="0" smtClean="0"/>
              <a:t>he</a:t>
            </a:r>
            <a:r>
              <a:rPr lang="en-US" dirty="0" smtClean="0"/>
              <a:t> will be in you.</a:t>
            </a:r>
          </a:p>
        </p:txBody>
      </p:sp>
      <p:sp>
        <p:nvSpPr>
          <p:cNvPr id="6" name="Text Placeholder 5"/>
          <p:cNvSpPr>
            <a:spLocks noGrp="1"/>
          </p:cNvSpPr>
          <p:nvPr>
            <p:ph type="body" sz="quarter" idx="11"/>
          </p:nvPr>
        </p:nvSpPr>
        <p:spPr>
          <a:xfrm>
            <a:off x="0" y="4176074"/>
            <a:ext cx="12192000" cy="2681927"/>
          </a:xfrm>
        </p:spPr>
        <p:txBody>
          <a:bodyPr/>
          <a:lstStyle/>
          <a:p>
            <a:r>
              <a:rPr lang="en-US" dirty="0"/>
              <a:t>This had to confuse these guys. </a:t>
            </a:r>
            <a:endParaRPr lang="en-US" dirty="0" smtClean="0"/>
          </a:p>
          <a:p>
            <a:r>
              <a:rPr lang="en-US" dirty="0" smtClean="0"/>
              <a:t>How could they know someone that hadn’t come yet?</a:t>
            </a:r>
          </a:p>
          <a:p>
            <a:r>
              <a:rPr lang="en-US" dirty="0" smtClean="0"/>
              <a:t>Jesus </a:t>
            </a:r>
            <a:r>
              <a:rPr lang="en-US" dirty="0"/>
              <a:t>said they know </a:t>
            </a:r>
            <a:r>
              <a:rPr lang="en-US" u="sng" dirty="0"/>
              <a:t>Him</a:t>
            </a:r>
            <a:r>
              <a:rPr lang="en-US" dirty="0"/>
              <a:t> and </a:t>
            </a:r>
            <a:r>
              <a:rPr lang="en-US" u="sng" dirty="0"/>
              <a:t>He</a:t>
            </a:r>
            <a:r>
              <a:rPr lang="en-US" dirty="0"/>
              <a:t> lives with them and </a:t>
            </a:r>
            <a:r>
              <a:rPr lang="en-US" u="sng" dirty="0"/>
              <a:t>He</a:t>
            </a:r>
            <a:r>
              <a:rPr lang="en-US" dirty="0"/>
              <a:t> will be in them. </a:t>
            </a:r>
          </a:p>
          <a:p>
            <a:r>
              <a:rPr lang="en-US" dirty="0" smtClean="0"/>
              <a:t>Jesus </a:t>
            </a:r>
            <a:r>
              <a:rPr lang="en-US" dirty="0"/>
              <a:t>goes on to say </a:t>
            </a:r>
            <a:r>
              <a:rPr lang="en-US" dirty="0" smtClean="0"/>
              <a:t>that </a:t>
            </a:r>
            <a:r>
              <a:rPr lang="en-US" dirty="0"/>
              <a:t>he would be leaving soon, but to be encouraged because the Helper was coming</a:t>
            </a:r>
            <a:r>
              <a:rPr lang="en-US" dirty="0" smtClean="0"/>
              <a:t>.</a:t>
            </a:r>
            <a:endParaRPr lang="en-US" dirty="0"/>
          </a:p>
        </p:txBody>
      </p:sp>
    </p:spTree>
    <p:extLst>
      <p:ext uri="{BB962C8B-B14F-4D97-AF65-F5344CB8AC3E}">
        <p14:creationId xmlns:p14="http://schemas.microsoft.com/office/powerpoint/2010/main" val="42819699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John 16:7 </a:t>
            </a:r>
            <a:r>
              <a:rPr lang="en-US" baseline="30000" dirty="0" smtClean="0"/>
              <a:t>NKJV </a:t>
            </a:r>
            <a:endParaRPr lang="en-US" baseline="30000" dirty="0"/>
          </a:p>
        </p:txBody>
      </p:sp>
      <p:sp>
        <p:nvSpPr>
          <p:cNvPr id="3" name="Content Placeholder 2"/>
          <p:cNvSpPr>
            <a:spLocks noGrp="1"/>
          </p:cNvSpPr>
          <p:nvPr>
            <p:ph idx="1"/>
          </p:nvPr>
        </p:nvSpPr>
        <p:spPr/>
        <p:txBody>
          <a:bodyPr>
            <a:normAutofit/>
          </a:bodyPr>
          <a:lstStyle/>
          <a:p>
            <a:pPr lvl="1"/>
            <a:r>
              <a:rPr lang="en-US" baseline="30000" dirty="0" smtClean="0"/>
              <a:t>7</a:t>
            </a:r>
            <a:r>
              <a:rPr lang="en-US" dirty="0"/>
              <a:t>Nevertheless I tell you the truth. It is to your advantage that I go away; for if I do not go away, the Helper will not come to you; but if I depart, I will send Him to you.</a:t>
            </a:r>
            <a:endParaRPr lang="en-US" dirty="0" smtClean="0"/>
          </a:p>
        </p:txBody>
      </p:sp>
      <p:sp>
        <p:nvSpPr>
          <p:cNvPr id="4" name="Text Placeholder 3"/>
          <p:cNvSpPr>
            <a:spLocks noGrp="1"/>
          </p:cNvSpPr>
          <p:nvPr>
            <p:ph type="body" sz="quarter" idx="11"/>
          </p:nvPr>
        </p:nvSpPr>
        <p:spPr>
          <a:xfrm>
            <a:off x="0" y="4593515"/>
            <a:ext cx="12192000" cy="2264486"/>
          </a:xfrm>
        </p:spPr>
        <p:txBody>
          <a:bodyPr/>
          <a:lstStyle/>
          <a:p>
            <a:r>
              <a:rPr lang="en-US" dirty="0"/>
              <a:t>The word Jesus used that </a:t>
            </a:r>
            <a:r>
              <a:rPr lang="en-US" dirty="0" smtClean="0"/>
              <a:t>is translated here as Helper is </a:t>
            </a:r>
            <a:r>
              <a:rPr lang="en-US" dirty="0" err="1"/>
              <a:t>paraklétos</a:t>
            </a:r>
            <a:r>
              <a:rPr lang="en-US" dirty="0"/>
              <a:t> which is a combination of two Greek words: </a:t>
            </a:r>
          </a:p>
        </p:txBody>
      </p:sp>
    </p:spTree>
    <p:extLst>
      <p:ext uri="{BB962C8B-B14F-4D97-AF65-F5344CB8AC3E}">
        <p14:creationId xmlns:p14="http://schemas.microsoft.com/office/powerpoint/2010/main" val="2075950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4149"/>
            <a:ext cx="10162094" cy="918548"/>
          </a:xfrm>
        </p:spPr>
        <p:txBody>
          <a:bodyPr/>
          <a:lstStyle/>
          <a:p>
            <a:pPr lvl="0"/>
            <a:r>
              <a:rPr lang="en-US" sz="6000" dirty="0" smtClean="0"/>
              <a:t>Helper in </a:t>
            </a:r>
            <a:r>
              <a:rPr lang="en-US" sz="6000" dirty="0" smtClean="0"/>
              <a:t>Greek is </a:t>
            </a:r>
            <a:r>
              <a:rPr lang="en-US" sz="6000" i="1" dirty="0" err="1">
                <a:solidFill>
                  <a:schemeClr val="accent3">
                    <a:lumMod val="20000"/>
                    <a:lumOff val="80000"/>
                  </a:schemeClr>
                </a:solidFill>
              </a:rPr>
              <a:t>paraklétos</a:t>
            </a:r>
            <a:endParaRPr lang="en-US" sz="6000" i="1" dirty="0">
              <a:solidFill>
                <a:schemeClr val="accent3">
                  <a:lumMod val="20000"/>
                  <a:lumOff val="80000"/>
                </a:schemeClr>
              </a:solidFill>
            </a:endParaRPr>
          </a:p>
        </p:txBody>
      </p:sp>
      <p:sp>
        <p:nvSpPr>
          <p:cNvPr id="3" name="Content Placeholder 2"/>
          <p:cNvSpPr>
            <a:spLocks noGrp="1"/>
          </p:cNvSpPr>
          <p:nvPr>
            <p:ph idx="1"/>
          </p:nvPr>
        </p:nvSpPr>
        <p:spPr>
          <a:xfrm>
            <a:off x="74645" y="914400"/>
            <a:ext cx="12117355" cy="5943600"/>
          </a:xfrm>
        </p:spPr>
        <p:txBody>
          <a:bodyPr>
            <a:normAutofit/>
          </a:bodyPr>
          <a:lstStyle/>
          <a:p>
            <a:pPr marL="687388" lvl="1" indent="-687388">
              <a:lnSpc>
                <a:spcPct val="85000"/>
              </a:lnSpc>
              <a:spcBef>
                <a:spcPts val="0"/>
              </a:spcBef>
              <a:spcAft>
                <a:spcPts val="2400"/>
              </a:spcAft>
              <a:buFont typeface="Wingdings" panose="05000000000000000000" pitchFamily="2" charset="2"/>
              <a:buChar char="Ø"/>
              <a:tabLst>
                <a:tab pos="4402138" algn="l"/>
              </a:tabLst>
            </a:pPr>
            <a:r>
              <a:rPr lang="en-US" sz="4400" i="0" dirty="0"/>
              <a:t>Para:</a:t>
            </a:r>
            <a:r>
              <a:rPr lang="en-US" sz="4400" dirty="0"/>
              <a:t>	</a:t>
            </a:r>
            <a:r>
              <a:rPr lang="en-US" sz="4400" dirty="0">
                <a:solidFill>
                  <a:schemeClr val="bg2"/>
                </a:solidFill>
              </a:rPr>
              <a:t>"beside" or "alongside"</a:t>
            </a:r>
          </a:p>
          <a:p>
            <a:pPr marL="687388" lvl="1" indent="-687388">
              <a:lnSpc>
                <a:spcPct val="85000"/>
              </a:lnSpc>
              <a:spcBef>
                <a:spcPts val="0"/>
              </a:spcBef>
              <a:spcAft>
                <a:spcPts val="2400"/>
              </a:spcAft>
              <a:buFont typeface="Wingdings" panose="05000000000000000000" pitchFamily="2" charset="2"/>
              <a:buChar char="Ø"/>
              <a:tabLst>
                <a:tab pos="4402138" algn="l"/>
              </a:tabLst>
            </a:pPr>
            <a:r>
              <a:rPr lang="en-US" sz="4400" i="0" dirty="0" err="1"/>
              <a:t>Kaleo</a:t>
            </a:r>
            <a:r>
              <a:rPr lang="en-US" sz="4400" i="0" dirty="0"/>
              <a:t> / </a:t>
            </a:r>
            <a:r>
              <a:rPr lang="en-US" sz="4400" i="0" dirty="0" err="1"/>
              <a:t>Kletos</a:t>
            </a:r>
            <a:r>
              <a:rPr lang="en-US" sz="4400" i="0" dirty="0"/>
              <a:t>:</a:t>
            </a:r>
            <a:r>
              <a:rPr lang="en-US" sz="4400" dirty="0"/>
              <a:t>	</a:t>
            </a:r>
            <a:r>
              <a:rPr lang="en-US" sz="4400" dirty="0">
                <a:solidFill>
                  <a:schemeClr val="bg2"/>
                </a:solidFill>
              </a:rPr>
              <a:t>"to call" or "an invitation"</a:t>
            </a:r>
          </a:p>
          <a:p>
            <a:pPr marL="687388" lvl="1" indent="-687388">
              <a:lnSpc>
                <a:spcPct val="85000"/>
              </a:lnSpc>
              <a:spcBef>
                <a:spcPts val="0"/>
              </a:spcBef>
              <a:spcAft>
                <a:spcPts val="2400"/>
              </a:spcAft>
              <a:buFont typeface="Wingdings" panose="05000000000000000000" pitchFamily="2" charset="2"/>
              <a:buChar char="Ø"/>
              <a:tabLst>
                <a:tab pos="4402138" algn="l"/>
              </a:tabLst>
            </a:pPr>
            <a:r>
              <a:rPr lang="en-US" sz="4400" i="0" dirty="0"/>
              <a:t>Literally:</a:t>
            </a:r>
            <a:r>
              <a:rPr lang="en-US" sz="4400" dirty="0"/>
              <a:t>	</a:t>
            </a:r>
            <a:r>
              <a:rPr lang="en-US" sz="4400" dirty="0">
                <a:solidFill>
                  <a:schemeClr val="bg2"/>
                </a:solidFill>
              </a:rPr>
              <a:t>Someone </a:t>
            </a:r>
            <a:r>
              <a:rPr lang="en-US" sz="4400" dirty="0" smtClean="0">
                <a:solidFill>
                  <a:schemeClr val="bg2"/>
                </a:solidFill>
              </a:rPr>
              <a:t>invited to stand </a:t>
            </a:r>
            <a:r>
              <a:rPr lang="en-US" sz="4400" dirty="0">
                <a:solidFill>
                  <a:schemeClr val="bg2"/>
                </a:solidFill>
              </a:rPr>
              <a:t>right </a:t>
            </a:r>
            <a:r>
              <a:rPr lang="en-US" sz="4400" dirty="0" smtClean="0">
                <a:solidFill>
                  <a:schemeClr val="bg2"/>
                </a:solidFill>
              </a:rPr>
              <a:t>	next to </a:t>
            </a:r>
            <a:r>
              <a:rPr lang="en-US" sz="4400" dirty="0">
                <a:solidFill>
                  <a:schemeClr val="bg2"/>
                </a:solidFill>
              </a:rPr>
              <a:t>you in a time of need</a:t>
            </a:r>
          </a:p>
        </p:txBody>
      </p:sp>
      <p:sp>
        <p:nvSpPr>
          <p:cNvPr id="6" name="Text Placeholder 5"/>
          <p:cNvSpPr>
            <a:spLocks noGrp="1"/>
          </p:cNvSpPr>
          <p:nvPr>
            <p:ph type="body" sz="quarter" idx="11"/>
          </p:nvPr>
        </p:nvSpPr>
        <p:spPr>
          <a:xfrm>
            <a:off x="0" y="3827283"/>
            <a:ext cx="12192000" cy="3030718"/>
          </a:xfrm>
        </p:spPr>
        <p:txBody>
          <a:bodyPr/>
          <a:lstStyle/>
          <a:p>
            <a:r>
              <a:rPr lang="en-US" dirty="0" smtClean="0"/>
              <a:t>Depending </a:t>
            </a:r>
            <a:r>
              <a:rPr lang="en-US" dirty="0"/>
              <a:t>on </a:t>
            </a:r>
            <a:r>
              <a:rPr lang="en-US" dirty="0" smtClean="0"/>
              <a:t>your </a:t>
            </a:r>
            <a:r>
              <a:rPr lang="en-US" dirty="0" smtClean="0"/>
              <a:t>translation, this could be translated Advocate</a:t>
            </a:r>
            <a:r>
              <a:rPr lang="en-US" dirty="0"/>
              <a:t>, Counselor, Helper, or </a:t>
            </a:r>
            <a:r>
              <a:rPr lang="en-US" dirty="0" smtClean="0"/>
              <a:t>Comforter.</a:t>
            </a:r>
          </a:p>
          <a:p>
            <a:r>
              <a:rPr lang="en-US" dirty="0" smtClean="0"/>
              <a:t>Remember how Eve </a:t>
            </a:r>
            <a:r>
              <a:rPr lang="en-US" dirty="0"/>
              <a:t>was created as an equal, life-saving counterpart </a:t>
            </a:r>
            <a:r>
              <a:rPr lang="en-US" dirty="0" smtClean="0"/>
              <a:t>and Helper to Adam. </a:t>
            </a:r>
          </a:p>
          <a:p>
            <a:r>
              <a:rPr lang="en-US" dirty="0" smtClean="0"/>
              <a:t>The Holy Spirit is a life–saving companion living within us to help.</a:t>
            </a:r>
            <a:endParaRPr lang="en-US" dirty="0" smtClean="0"/>
          </a:p>
          <a:p>
            <a:r>
              <a:rPr lang="en-US" dirty="0"/>
              <a:t>Well, that sounds nice. </a:t>
            </a:r>
          </a:p>
        </p:txBody>
      </p:sp>
    </p:spTree>
    <p:extLst>
      <p:ext uri="{BB962C8B-B14F-4D97-AF65-F5344CB8AC3E}">
        <p14:creationId xmlns:p14="http://schemas.microsoft.com/office/powerpoint/2010/main" val="5561229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Well, that sounds nice. </a:t>
            </a:r>
          </a:p>
        </p:txBody>
      </p:sp>
      <p:sp>
        <p:nvSpPr>
          <p:cNvPr id="6" name="Text Placeholder 5"/>
          <p:cNvSpPr>
            <a:spLocks noGrp="1"/>
          </p:cNvSpPr>
          <p:nvPr>
            <p:ph type="body" sz="quarter" idx="10"/>
          </p:nvPr>
        </p:nvSpPr>
        <p:spPr/>
        <p:txBody>
          <a:bodyPr/>
          <a:lstStyle/>
          <a:p>
            <a:r>
              <a:rPr lang="en-US" dirty="0" smtClean="0"/>
              <a:t>In </a:t>
            </a:r>
            <a:r>
              <a:rPr lang="en-US" dirty="0"/>
              <a:t>secular Greek, a </a:t>
            </a:r>
            <a:r>
              <a:rPr lang="en-US" dirty="0" err="1"/>
              <a:t>parakletos</a:t>
            </a:r>
            <a:r>
              <a:rPr lang="en-US" dirty="0"/>
              <a:t> was a defense attorney or legal adviser who stood by you in court to plead your case. </a:t>
            </a:r>
            <a:endParaRPr lang="en-US" dirty="0" smtClean="0"/>
          </a:p>
          <a:p>
            <a:r>
              <a:rPr lang="en-US" dirty="0" smtClean="0"/>
              <a:t>Jesus </a:t>
            </a:r>
            <a:r>
              <a:rPr lang="en-US" dirty="0"/>
              <a:t>uses this word to promise that the Holy Spirit will not just visit them, but permanently indwell believers, serving as an internal guide, consoler, and spiritual defender against the world</a:t>
            </a:r>
            <a:r>
              <a:rPr lang="en-US" dirty="0" smtClean="0"/>
              <a:t>.</a:t>
            </a:r>
          </a:p>
          <a:p>
            <a:r>
              <a:rPr lang="en-US" dirty="0" smtClean="0"/>
              <a:t>NICE!</a:t>
            </a:r>
          </a:p>
          <a:p>
            <a:r>
              <a:rPr lang="en-US" dirty="0" smtClean="0"/>
              <a:t>We </a:t>
            </a:r>
            <a:r>
              <a:rPr lang="en-US" dirty="0"/>
              <a:t>are getting a buddy to help us with the hard stuff. </a:t>
            </a:r>
          </a:p>
          <a:p>
            <a:r>
              <a:rPr lang="en-US" dirty="0"/>
              <a:t>That’s true, but there was more in what Jesus said next.</a:t>
            </a:r>
          </a:p>
          <a:p>
            <a:endParaRPr lang="en-US" dirty="0"/>
          </a:p>
        </p:txBody>
      </p:sp>
      <p:sp>
        <p:nvSpPr>
          <p:cNvPr id="7" name="Text Placeholder 6"/>
          <p:cNvSpPr>
            <a:spLocks noGrp="1"/>
          </p:cNvSpPr>
          <p:nvPr>
            <p:ph type="body" sz="quarter" idx="11"/>
          </p:nvPr>
        </p:nvSpPr>
        <p:spPr/>
        <p:txBody>
          <a:bodyPr/>
          <a:lstStyle/>
          <a:p>
            <a:r>
              <a:rPr lang="en-US" dirty="0"/>
              <a:t>John 16:8</a:t>
            </a:r>
          </a:p>
        </p:txBody>
      </p:sp>
    </p:spTree>
    <p:extLst>
      <p:ext uri="{BB962C8B-B14F-4D97-AF65-F5344CB8AC3E}">
        <p14:creationId xmlns:p14="http://schemas.microsoft.com/office/powerpoint/2010/main" val="2717001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John 16:8 </a:t>
            </a:r>
            <a:r>
              <a:rPr lang="en-US" baseline="30000" dirty="0" smtClean="0"/>
              <a:t>NKJV </a:t>
            </a:r>
            <a:endParaRPr lang="en-US" baseline="30000" dirty="0"/>
          </a:p>
        </p:txBody>
      </p:sp>
      <p:sp>
        <p:nvSpPr>
          <p:cNvPr id="3" name="Content Placeholder 2"/>
          <p:cNvSpPr>
            <a:spLocks noGrp="1"/>
          </p:cNvSpPr>
          <p:nvPr>
            <p:ph idx="1"/>
          </p:nvPr>
        </p:nvSpPr>
        <p:spPr/>
        <p:txBody>
          <a:bodyPr>
            <a:normAutofit/>
          </a:bodyPr>
          <a:lstStyle/>
          <a:p>
            <a:pPr lvl="1"/>
            <a:r>
              <a:rPr lang="en-US" baseline="30000" dirty="0" smtClean="0"/>
              <a:t>8</a:t>
            </a:r>
            <a:r>
              <a:rPr lang="en-US" dirty="0"/>
              <a:t>And when He has come, He </a:t>
            </a:r>
            <a:r>
              <a:rPr lang="en-US" u="sng" dirty="0"/>
              <a:t>will convict the world </a:t>
            </a:r>
            <a:r>
              <a:rPr lang="en-US" dirty="0"/>
              <a:t>of sin, and of righteousness, and of judgment:</a:t>
            </a:r>
            <a:endParaRPr lang="en-US" dirty="0" smtClean="0"/>
          </a:p>
        </p:txBody>
      </p:sp>
      <p:sp>
        <p:nvSpPr>
          <p:cNvPr id="6" name="Text Placeholder 5"/>
          <p:cNvSpPr>
            <a:spLocks noGrp="1"/>
          </p:cNvSpPr>
          <p:nvPr>
            <p:ph type="body" sz="quarter" idx="11"/>
          </p:nvPr>
        </p:nvSpPr>
        <p:spPr>
          <a:xfrm>
            <a:off x="0" y="3157980"/>
            <a:ext cx="12192000" cy="3700022"/>
          </a:xfrm>
        </p:spPr>
        <p:txBody>
          <a:bodyPr/>
          <a:lstStyle/>
          <a:p>
            <a:r>
              <a:rPr lang="en-US" dirty="0"/>
              <a:t>Ouch, I liked that helper word better. </a:t>
            </a:r>
            <a:endParaRPr lang="en-US" dirty="0" smtClean="0"/>
          </a:p>
          <a:p>
            <a:r>
              <a:rPr lang="en-US" dirty="0" smtClean="0"/>
              <a:t>Now Jesus is talking about conviction.</a:t>
            </a:r>
          </a:p>
          <a:p>
            <a:r>
              <a:rPr lang="en-US" dirty="0" smtClean="0"/>
              <a:t>This </a:t>
            </a:r>
            <a:r>
              <a:rPr lang="en-US" dirty="0"/>
              <a:t>sounds like I am going to get chewed </a:t>
            </a:r>
            <a:r>
              <a:rPr lang="en-US" dirty="0" smtClean="0"/>
              <a:t>out.</a:t>
            </a:r>
          </a:p>
          <a:p>
            <a:r>
              <a:rPr lang="en-US" dirty="0" smtClean="0"/>
              <a:t>All </a:t>
            </a:r>
            <a:r>
              <a:rPr lang="en-US" dirty="0"/>
              <a:t>my “stuff” is going to be exposed.</a:t>
            </a:r>
          </a:p>
          <a:p>
            <a:r>
              <a:rPr lang="en-US" dirty="0"/>
              <a:t>Well, that </a:t>
            </a:r>
            <a:r>
              <a:rPr lang="en-US" u="sng" dirty="0" smtClean="0"/>
              <a:t>IS</a:t>
            </a:r>
            <a:r>
              <a:rPr lang="en-US" dirty="0" smtClean="0"/>
              <a:t> </a:t>
            </a:r>
            <a:r>
              <a:rPr lang="en-US" dirty="0"/>
              <a:t>what He will do but for our own good. </a:t>
            </a:r>
            <a:endParaRPr lang="en-US" dirty="0" smtClean="0"/>
          </a:p>
          <a:p>
            <a:r>
              <a:rPr lang="en-US" dirty="0" smtClean="0"/>
              <a:t>The </a:t>
            </a:r>
            <a:r>
              <a:rPr lang="en-US" dirty="0"/>
              <a:t>Greek word translated "convict" </a:t>
            </a:r>
            <a:r>
              <a:rPr lang="en-US" dirty="0" smtClean="0"/>
              <a:t>is </a:t>
            </a:r>
            <a:r>
              <a:rPr lang="en-US" sz="4400" dirty="0" err="1" smtClean="0"/>
              <a:t>elenchō</a:t>
            </a:r>
            <a:endParaRPr lang="en-US" sz="4400" dirty="0"/>
          </a:p>
        </p:txBody>
      </p:sp>
    </p:spTree>
    <p:extLst>
      <p:ext uri="{BB962C8B-B14F-4D97-AF65-F5344CB8AC3E}">
        <p14:creationId xmlns:p14="http://schemas.microsoft.com/office/powerpoint/2010/main" val="9789147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smtClean="0"/>
              <a:t>Convict in </a:t>
            </a:r>
            <a:r>
              <a:rPr lang="en-US" dirty="0" smtClean="0"/>
              <a:t>Greek </a:t>
            </a:r>
            <a:r>
              <a:rPr lang="en-US" dirty="0" smtClean="0"/>
              <a:t>is </a:t>
            </a:r>
            <a:r>
              <a:rPr lang="en-US" i="1" dirty="0" err="1" smtClean="0">
                <a:solidFill>
                  <a:schemeClr val="accent3">
                    <a:lumMod val="20000"/>
                    <a:lumOff val="80000"/>
                  </a:schemeClr>
                </a:solidFill>
              </a:rPr>
              <a:t>elenchō</a:t>
            </a:r>
            <a:endParaRPr lang="en-US" i="1" dirty="0">
              <a:solidFill>
                <a:schemeClr val="accent3">
                  <a:lumMod val="20000"/>
                  <a:lumOff val="80000"/>
                </a:schemeClr>
              </a:solidFill>
            </a:endParaRPr>
          </a:p>
        </p:txBody>
      </p:sp>
      <p:sp>
        <p:nvSpPr>
          <p:cNvPr id="7" name="Content Placeholder 6"/>
          <p:cNvSpPr>
            <a:spLocks noGrp="1"/>
          </p:cNvSpPr>
          <p:nvPr>
            <p:ph idx="1"/>
          </p:nvPr>
        </p:nvSpPr>
        <p:spPr>
          <a:xfrm>
            <a:off x="74645" y="1074656"/>
            <a:ext cx="12117355" cy="5783344"/>
          </a:xfrm>
        </p:spPr>
        <p:txBody>
          <a:bodyPr vert="horz" lIns="91440" tIns="45720" rIns="91440" bIns="45720" rtlCol="0">
            <a:normAutofit/>
          </a:bodyPr>
          <a:lstStyle/>
          <a:p>
            <a:pPr marL="1376363" lvl="1" indent="-1119188" defTabSz="685800">
              <a:lnSpc>
                <a:spcPct val="85000"/>
              </a:lnSpc>
              <a:spcBef>
                <a:spcPts val="0"/>
              </a:spcBef>
              <a:spcAft>
                <a:spcPts val="2400"/>
              </a:spcAft>
              <a:buFont typeface="Wingdings" panose="05000000000000000000" pitchFamily="2" charset="2"/>
              <a:buChar char="Ø"/>
              <a:tabLst>
                <a:tab pos="1376363" algn="l"/>
              </a:tabLst>
            </a:pPr>
            <a:r>
              <a:rPr lang="en-US" sz="4400" dirty="0" smtClean="0"/>
              <a:t>to </a:t>
            </a:r>
            <a:r>
              <a:rPr lang="en-US" sz="4400" dirty="0"/>
              <a:t>expose </a:t>
            </a:r>
          </a:p>
          <a:p>
            <a:pPr marL="1376363" lvl="1" indent="-1119188" defTabSz="685800">
              <a:lnSpc>
                <a:spcPct val="85000"/>
              </a:lnSpc>
              <a:spcBef>
                <a:spcPts val="0"/>
              </a:spcBef>
              <a:spcAft>
                <a:spcPts val="2400"/>
              </a:spcAft>
              <a:buFont typeface="Wingdings" panose="05000000000000000000" pitchFamily="2" charset="2"/>
              <a:buChar char="Ø"/>
              <a:tabLst>
                <a:tab pos="1376363" algn="l"/>
              </a:tabLst>
            </a:pPr>
            <a:r>
              <a:rPr lang="en-US" sz="4400" dirty="0" smtClean="0"/>
              <a:t>to </a:t>
            </a:r>
            <a:r>
              <a:rPr lang="en-US" sz="4400" dirty="0"/>
              <a:t>bring to light </a:t>
            </a:r>
          </a:p>
          <a:p>
            <a:pPr marL="1376363" lvl="1" indent="-1119188" defTabSz="685800">
              <a:lnSpc>
                <a:spcPct val="85000"/>
              </a:lnSpc>
              <a:spcBef>
                <a:spcPts val="0"/>
              </a:spcBef>
              <a:spcAft>
                <a:spcPts val="2400"/>
              </a:spcAft>
              <a:buFont typeface="Wingdings" panose="05000000000000000000" pitchFamily="2" charset="2"/>
              <a:buChar char="Ø"/>
              <a:tabLst>
                <a:tab pos="1376363" algn="l"/>
              </a:tabLst>
            </a:pPr>
            <a:r>
              <a:rPr lang="en-US" sz="4400" dirty="0" smtClean="0"/>
              <a:t>to </a:t>
            </a:r>
            <a:r>
              <a:rPr lang="en-US" sz="4400" dirty="0"/>
              <a:t>convince of wrongdoing </a:t>
            </a:r>
          </a:p>
          <a:p>
            <a:pPr marL="1376363" lvl="1" indent="-1119188" defTabSz="685800">
              <a:lnSpc>
                <a:spcPct val="85000"/>
              </a:lnSpc>
              <a:spcBef>
                <a:spcPts val="0"/>
              </a:spcBef>
              <a:spcAft>
                <a:spcPts val="2400"/>
              </a:spcAft>
              <a:buFont typeface="Wingdings" panose="05000000000000000000" pitchFamily="2" charset="2"/>
              <a:buChar char="Ø"/>
              <a:tabLst>
                <a:tab pos="1376363" algn="l"/>
              </a:tabLst>
            </a:pPr>
            <a:r>
              <a:rPr lang="en-US" sz="4400" dirty="0" smtClean="0"/>
              <a:t>to </a:t>
            </a:r>
            <a:r>
              <a:rPr lang="en-US" sz="4400" dirty="0"/>
              <a:t>bring a person to the point of </a:t>
            </a:r>
            <a:r>
              <a:rPr lang="en-US" sz="4400" dirty="0" smtClean="0"/>
              <a:t>   recognizing </a:t>
            </a:r>
            <a:r>
              <a:rPr lang="en-US" sz="4400" dirty="0"/>
              <a:t>the truth </a:t>
            </a:r>
          </a:p>
        </p:txBody>
      </p:sp>
      <p:sp>
        <p:nvSpPr>
          <p:cNvPr id="3" name="Content Placeholder 2"/>
          <p:cNvSpPr>
            <a:spLocks noGrp="1"/>
          </p:cNvSpPr>
          <p:nvPr>
            <p:ph type="body" sz="quarter" idx="11"/>
          </p:nvPr>
        </p:nvSpPr>
        <p:spPr>
          <a:xfrm>
            <a:off x="0" y="5043340"/>
            <a:ext cx="12192000" cy="1814661"/>
          </a:xfrm>
        </p:spPr>
        <p:txBody>
          <a:bodyPr/>
          <a:lstStyle/>
          <a:p>
            <a:r>
              <a:rPr lang="en-US" dirty="0"/>
              <a:t>Sometimes there needs to be a little pain before the healing can start.</a:t>
            </a:r>
          </a:p>
          <a:p>
            <a:r>
              <a:rPr lang="en-US" dirty="0" smtClean="0"/>
              <a:t>Let me give you an illustration to explain.</a:t>
            </a:r>
          </a:p>
        </p:txBody>
      </p:sp>
    </p:spTree>
    <p:extLst>
      <p:ext uri="{BB962C8B-B14F-4D97-AF65-F5344CB8AC3E}">
        <p14:creationId xmlns:p14="http://schemas.microsoft.com/office/powerpoint/2010/main" val="3015180574"/>
      </p:ext>
    </p:extLst>
  </p:cSld>
  <p:clrMapOvr>
    <a:masterClrMapping/>
  </p:clrMapOvr>
  <p:timing>
    <p:tnLst>
      <p:par>
        <p:cTn id="1" dur="indefinite" restart="never" nodeType="tmRoot"/>
      </p:par>
    </p:tnLst>
  </p:timing>
</p:sld>
</file>

<file path=ppt/theme/theme1.xml><?xml version="1.0" encoding="utf-8"?>
<a:theme xmlns:a="http://schemas.openxmlformats.org/drawingml/2006/main" name="11_2303_Hungry">
  <a:themeElements>
    <a:clrScheme name="Yellow Orang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604_TheAfterEffect.potx" id="{7458975E-CCE3-43EC-A277-06A9BFE4FFD0}" vid="{E7F1D30C-66BB-4A9B-B3B6-5A6A6DCC6A81}"/>
    </a:ext>
  </a:extLst>
</a:theme>
</file>

<file path=docProps/app.xml><?xml version="1.0" encoding="utf-8"?>
<Properties xmlns="http://schemas.openxmlformats.org/officeDocument/2006/extended-properties" xmlns:vt="http://schemas.openxmlformats.org/officeDocument/2006/docPropsVTypes">
  <Template>2608_OurAdvantage</Template>
  <TotalTime>419</TotalTime>
  <Words>1808</Words>
  <Application>Microsoft Office PowerPoint</Application>
  <PresentationFormat>Widescreen</PresentationFormat>
  <Paragraphs>148</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Times New Roman</vt:lpstr>
      <vt:lpstr>Wingdings</vt:lpstr>
      <vt:lpstr>11_2303_Hungry</vt:lpstr>
      <vt:lpstr>Convincer But Not Accuser</vt:lpstr>
      <vt:lpstr>Intro</vt:lpstr>
      <vt:lpstr>We’ll start with Jesus’ words to his disciples. </vt:lpstr>
      <vt:lpstr>John 14:15-17 ERV </vt:lpstr>
      <vt:lpstr>John 16:7 NKJV </vt:lpstr>
      <vt:lpstr>Helper in Greek is paraklétos</vt:lpstr>
      <vt:lpstr>Well, that sounds nice. </vt:lpstr>
      <vt:lpstr>John 16:8 NKJV </vt:lpstr>
      <vt:lpstr>Convict in Greek is elenchō</vt:lpstr>
      <vt:lpstr>Thorn in leg</vt:lpstr>
      <vt:lpstr>Sin is like that. </vt:lpstr>
      <vt:lpstr>1. The Holy Spirit Convicts</vt:lpstr>
      <vt:lpstr>Notice the purpose. </vt:lpstr>
      <vt:lpstr>1. The Holy Spirit Convicts</vt:lpstr>
      <vt:lpstr>2. Satan Accuses</vt:lpstr>
      <vt:lpstr>Accuser in Greek is kategoros</vt:lpstr>
      <vt:lpstr>3. Conviction vs. Accusation</vt:lpstr>
      <vt:lpstr>4. The Distinction</vt:lpstr>
      <vt:lpstr>4. The Distinction</vt:lpstr>
      <vt:lpstr>5. The Goal is Restoration</vt:lpstr>
      <vt:lpstr>5. The Goal is Restoration</vt:lpstr>
      <vt:lpstr>Convincer But Not Accuser</vt:lpstr>
      <vt:lpstr>Convincer But Not Accuser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Convincer But Not Accuser</dc:title>
  <dc:creator>Ron Proper</dc:creator>
  <cp:lastModifiedBy>Ron Proper</cp:lastModifiedBy>
  <cp:revision>41</cp:revision>
  <dcterms:created xsi:type="dcterms:W3CDTF">2026-07-24T18:04:21Z</dcterms:created>
  <dcterms:modified xsi:type="dcterms:W3CDTF">2026-07-28T19:35:07Z</dcterms:modified>
</cp:coreProperties>
</file>